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69" r:id="rId6"/>
    <p:sldId id="259" r:id="rId7"/>
    <p:sldId id="268" r:id="rId8"/>
    <p:sldId id="266" r:id="rId9"/>
    <p:sldId id="262" r:id="rId10"/>
    <p:sldId id="265" r:id="rId11"/>
  </p:sldIdLst>
  <p:sldSz cx="18288000" cy="10287000"/>
  <p:notesSz cx="6858000" cy="9144000"/>
  <p:embeddedFontLst>
    <p:embeddedFont>
      <p:font typeface="Arita Dotum Bold" panose="02020603020101020101" pitchFamily="18" charset="-127"/>
      <p:regular r:id="rId12"/>
      <p:bold r:id="rId13"/>
    </p:embeddedFont>
    <p:embeddedFont>
      <p:font typeface="Arita Dotum Light" panose="02020603020101020101" pitchFamily="18" charset="-127"/>
      <p:regular r:id="rId14"/>
    </p:embeddedFont>
    <p:embeddedFont>
      <p:font typeface="TDTD평고딕" panose="02000503000000000000" pitchFamily="2" charset="-127"/>
      <p:regular r:id="rId15"/>
    </p:embeddedFont>
    <p:embeddedFont>
      <p:font typeface="함초롬돋움" panose="020B0604000101010101" pitchFamily="34" charset="-128"/>
      <p:regular r:id="rId16"/>
      <p:bold r:id="rId17"/>
    </p:embeddedFont>
    <p:embeddedFont>
      <p:font typeface="함초롬바탕" panose="02030604000101010101" pitchFamily="18" charset="-128"/>
      <p:regular r:id="rId18"/>
      <p:bold r:id="rId19"/>
    </p:embeddedFont>
    <p:embeddedFont>
      <p:font typeface="Montserrat Classic" pitchFamily="2" charset="77"/>
      <p:regular r:id="rId20"/>
    </p:embeddedFont>
    <p:embeddedFont>
      <p:font typeface="Montserrat Classic Bold" pitchFamily="2" charset="77"/>
      <p:regular r:id="rId21"/>
      <p:bold r:id="rId22"/>
    </p:embeddedFont>
    <p:embeddedFont>
      <p:font typeface="Noto Sans KR" panose="020B0200000000000000" pitchFamily="34" charset="-128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0AD190-A671-49A6-A81A-C6805539A9F8}" v="12" dt="2024-12-15T13:34:18.908"/>
    <p1510:client id="{65AAF2D5-39E2-22A5-7B1D-22D9C988DDDA}" v="4" dt="2024-12-15T13:30:09.342"/>
    <p1510:client id="{9B824307-FD90-407E-9441-08296F4E8AD7}" v="9" dt="2024-12-16T07:56:44.336"/>
    <p1510:client id="{A4ADB9F9-CC73-4CD7-A95B-0F29A95AD9B5}" v="2" dt="2024-12-16T06:54:28.3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30"/>
  </p:normalViewPr>
  <p:slideViewPr>
    <p:cSldViewPr snapToGrid="0">
      <p:cViewPr varScale="1">
        <p:scale>
          <a:sx n="75" d="100"/>
          <a:sy n="75" d="100"/>
        </p:scale>
        <p:origin x="71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1386325" y="-617007"/>
            <a:ext cx="9263699" cy="9263662"/>
            <a:chOff x="0" y="0"/>
            <a:chExt cx="6350000" cy="6349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5271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" name="Group 4"/>
          <p:cNvGrpSpPr>
            <a:grpSpLocks noGrp="1" noUngrp="1" noRot="1" noMove="1" noResize="1"/>
          </p:cNvGrpSpPr>
          <p:nvPr/>
        </p:nvGrpSpPr>
        <p:grpSpPr>
          <a:xfrm>
            <a:off x="10609776" y="-1393574"/>
            <a:ext cx="10816796" cy="10816796"/>
            <a:chOff x="0" y="0"/>
            <a:chExt cx="812800" cy="812800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271FF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7" name="Group 7"/>
          <p:cNvGrpSpPr>
            <a:grpSpLocks noGrp="1" noUngrp="1" noRot="1" noChangeAspect="1" noMove="1" noResize="1"/>
          </p:cNvGrpSpPr>
          <p:nvPr/>
        </p:nvGrpSpPr>
        <p:grpSpPr>
          <a:xfrm>
            <a:off x="11386325" y="-617007"/>
            <a:ext cx="9263699" cy="9263662"/>
            <a:chOff x="0" y="0"/>
            <a:chExt cx="6350000" cy="6349975"/>
          </a:xfrm>
        </p:grpSpPr>
        <p:sp>
          <p:nvSpPr>
            <p:cNvPr id="8" name="Freeform 8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>
                <a:alphaModFix amt="18000"/>
              </a:blip>
              <a:stretch>
                <a:fillRect l="-22992" r="-2299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52878" y="3381796"/>
            <a:ext cx="8291936" cy="2208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u="none" strike="noStrike" spc="-121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Pi’nBall</a:t>
            </a:r>
            <a:endParaRPr lang="en-US" sz="6399" u="none" strike="noStrike" spc="-121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ko-KR" altLang="en-US" sz="5400" u="none" strike="noStrike" spc="-121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라즈베리파이로</a:t>
            </a:r>
            <a:r>
              <a:rPr lang="ko-KR" altLang="en-US" sz="5400" u="none" strike="noStrike" spc="-12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 만든 </a:t>
            </a:r>
            <a:r>
              <a:rPr lang="ko-KR" altLang="en-US" sz="5400" u="none" strike="noStrike" spc="-121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핀볼</a:t>
            </a:r>
            <a:r>
              <a:rPr lang="en-US" sz="5400" u="none" strike="noStrike" spc="-12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</a:p>
        </p:txBody>
      </p:sp>
      <p:sp>
        <p:nvSpPr>
          <p:cNvPr id="10" name="AutoShape 1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33830" y="2250427"/>
            <a:ext cx="8574050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97560" y="7184293"/>
            <a:ext cx="8941840" cy="1292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56"/>
              </a:lnSpc>
            </a:pP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Presenter: 20221320 </a:t>
            </a:r>
            <a:r>
              <a:rPr lang="ko-KR" altLang="en-US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김명진</a:t>
            </a:r>
            <a:endParaRPr lang="en-US" altLang="ko-KR" sz="2400" spc="192">
              <a:latin typeface="Montserrat Classic"/>
              <a:ea typeface="Montserrat Classic"/>
              <a:cs typeface="Montserrat Classic"/>
              <a:sym typeface="Montserrat Classic"/>
            </a:endParaRPr>
          </a:p>
          <a:p>
            <a:pPr marL="0" lvl="0" indent="0" algn="l">
              <a:lnSpc>
                <a:spcPts val="3456"/>
              </a:lnSpc>
            </a:pP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Core Developers: 20180665 </a:t>
            </a:r>
            <a:r>
              <a:rPr lang="ko-KR" altLang="en-US" sz="2400" spc="192" err="1">
                <a:latin typeface="Montserrat Classic"/>
                <a:ea typeface="Montserrat Classic"/>
                <a:cs typeface="Montserrat Classic"/>
                <a:sym typeface="Montserrat Classic"/>
              </a:rPr>
              <a:t>안재모</a:t>
            </a: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, 20200729 </a:t>
            </a:r>
            <a:r>
              <a:rPr lang="ko-KR" altLang="en-US" sz="2400" spc="192" err="1">
                <a:latin typeface="Montserrat Classic"/>
                <a:ea typeface="Montserrat Classic"/>
                <a:cs typeface="Montserrat Classic"/>
                <a:sym typeface="Montserrat Classic"/>
              </a:rPr>
              <a:t>위지웅</a:t>
            </a: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 </a:t>
            </a:r>
          </a:p>
          <a:p>
            <a:pPr marL="0" lvl="0" indent="0" algn="l">
              <a:lnSpc>
                <a:spcPts val="3456"/>
              </a:lnSpc>
            </a:pP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Board Fabricators: 20211066 </a:t>
            </a:r>
            <a:r>
              <a:rPr lang="ko-KR" altLang="en-US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정재근</a:t>
            </a:r>
            <a:r>
              <a:rPr lang="en-US" altLang="ko-KR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, 20201280 </a:t>
            </a:r>
            <a:r>
              <a:rPr lang="ko-KR" altLang="en-US" sz="2400" spc="192">
                <a:latin typeface="Montserrat Classic"/>
                <a:ea typeface="Montserrat Classic"/>
                <a:cs typeface="Montserrat Classic"/>
                <a:sym typeface="Montserrat Classic"/>
              </a:rPr>
              <a:t>황대영</a:t>
            </a:r>
            <a:endParaRPr lang="en-US" sz="2400" spc="192"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352878" y="1740532"/>
            <a:ext cx="5886122" cy="260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2160"/>
              </a:lnSpc>
              <a:spcBef>
                <a:spcPct val="0"/>
              </a:spcBef>
            </a:pPr>
            <a:r>
              <a:rPr lang="ko-KR" altLang="en-US" sz="1800" spc="342">
                <a:solidFill>
                  <a:srgbClr val="5371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Montserrat Classic"/>
              </a:rPr>
              <a:t>임베디드 시스템 </a:t>
            </a:r>
            <a:r>
              <a:rPr lang="en-US" altLang="ko-KR" sz="1800" spc="342">
                <a:solidFill>
                  <a:srgbClr val="5371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Montserrat Classic"/>
              </a:rPr>
              <a:t>10</a:t>
            </a:r>
            <a:r>
              <a:rPr lang="ko-KR" altLang="en-US" sz="1800" spc="342">
                <a:solidFill>
                  <a:srgbClr val="5371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sym typeface="Montserrat Classic"/>
              </a:rPr>
              <a:t>조 팀 프로젝트 최종 발표</a:t>
            </a:r>
            <a:endParaRPr lang="en-US" sz="1800" spc="342">
              <a:solidFill>
                <a:srgbClr val="5371F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  <a:sym typeface="Montserrat Class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3269834" y="6137914"/>
            <a:ext cx="173797" cy="173797"/>
            <a:chOff x="0" y="0"/>
            <a:chExt cx="6350000" cy="6350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AutoShape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33204" y="4720667"/>
            <a:ext cx="12821592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21702" y="3539591"/>
            <a:ext cx="6044595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FFF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Thank You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362200" y="7369717"/>
            <a:ext cx="14782800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Core Developers: 20180665 </a:t>
            </a:r>
            <a:r>
              <a:rPr lang="ko-KR" altLang="en-US" sz="2400" b="1" u="none" strike="noStrike" spc="192" err="1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안재모</a:t>
            </a:r>
            <a:r>
              <a:rPr lang="en-US" altLang="ko-KR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20200729 </a:t>
            </a:r>
            <a:r>
              <a:rPr lang="ko-KR" altLang="en-US" sz="2400" b="1" u="none" strike="noStrike" spc="192" err="1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위지웅</a:t>
            </a:r>
            <a:r>
              <a:rPr lang="ko-KR" altLang="en-US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endParaRPr lang="en-US" altLang="ko-KR" sz="2400" b="1" u="none" strike="noStrike" spc="192">
              <a:solidFill>
                <a:srgbClr val="FFFFFF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altLang="ko-KR" sz="2400" b="1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Board Fabricators: </a:t>
            </a:r>
            <a:r>
              <a:rPr lang="en-US" altLang="ko-KR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20211066 </a:t>
            </a:r>
            <a:r>
              <a:rPr lang="ko-KR" altLang="en-US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정재근</a:t>
            </a:r>
            <a:r>
              <a:rPr lang="en-US" altLang="ko-KR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20201280 </a:t>
            </a:r>
            <a:r>
              <a:rPr lang="ko-KR" altLang="en-US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황대영</a:t>
            </a:r>
          </a:p>
        </p:txBody>
      </p:sp>
      <p:sp>
        <p:nvSpPr>
          <p:cNvPr id="8" name="TextBox 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996114" y="6443887"/>
            <a:ext cx="4295772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b="1" u="none" strike="noStrike" spc="192" err="1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Pi’nBall</a:t>
            </a:r>
            <a:endParaRPr lang="en-US" sz="2400" b="1" u="none" strike="noStrike" spc="192">
              <a:solidFill>
                <a:srgbClr val="FFFFFF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21702" y="6906802"/>
            <a:ext cx="6044595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Presenter: 20221320 </a:t>
            </a:r>
            <a:r>
              <a:rPr lang="ko-KR" altLang="en-US" sz="2400" b="1" u="none" strike="noStrike" spc="192">
                <a:solidFill>
                  <a:srgbClr val="FFFFFF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김명진</a:t>
            </a:r>
          </a:p>
        </p:txBody>
      </p:sp>
      <p:sp>
        <p:nvSpPr>
          <p:cNvPr id="10" name="TextBox 1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21702" y="5704747"/>
            <a:ext cx="6044595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ko-KR" altLang="en-US" sz="2400" b="1" u="none" strike="noStrike" spc="117" err="1">
                <a:solidFill>
                  <a:srgbClr val="FFFF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임베디드시스템</a:t>
            </a:r>
            <a:r>
              <a:rPr lang="ko-KR" altLang="en-US" sz="2400" b="1" u="none" strike="noStrike" spc="117">
                <a:solidFill>
                  <a:srgbClr val="FFFF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 </a:t>
            </a:r>
            <a:r>
              <a:rPr lang="en-US" altLang="ko-KR" sz="2400" b="1" u="none" strike="noStrike" spc="117">
                <a:solidFill>
                  <a:srgbClr val="FFFF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10</a:t>
            </a:r>
            <a:r>
              <a:rPr lang="ko-KR" altLang="en-US" sz="2400" b="1" u="none" strike="noStrike" spc="117">
                <a:solidFill>
                  <a:srgbClr val="FFFF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조 </a:t>
            </a:r>
            <a:endParaRPr lang="en-US" sz="2400" b="1" u="none" strike="noStrike" spc="117">
              <a:solidFill>
                <a:srgbClr val="FFFFFF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90702" y="2392082"/>
            <a:ext cx="8574050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-6440487" y="1085499"/>
            <a:ext cx="8210778" cy="8210745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5271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5" name="Group 5"/>
          <p:cNvGrpSpPr>
            <a:grpSpLocks noGrp="1" noUngrp="1" noRot="1" noMove="1" noResize="1"/>
          </p:cNvGrpSpPr>
          <p:nvPr/>
        </p:nvGrpSpPr>
        <p:grpSpPr>
          <a:xfrm>
            <a:off x="-7128772" y="397198"/>
            <a:ext cx="9587348" cy="9587348"/>
            <a:chOff x="0" y="0"/>
            <a:chExt cx="812800" cy="812800"/>
          </a:xfrm>
        </p:grpSpPr>
        <p:sp>
          <p:nvSpPr>
            <p:cNvPr id="6" name="Freeform 6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5271FF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AutoShape 8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6705024" y="4418052"/>
            <a:ext cx="4763" cy="2815098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AutoShape 9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932853" y="4418044"/>
            <a:ext cx="0" cy="3059317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Group 10"/>
          <p:cNvGrpSpPr>
            <a:grpSpLocks noGrp="1" noUngrp="1" noRot="1" noMove="1" noResize="1"/>
          </p:cNvGrpSpPr>
          <p:nvPr/>
        </p:nvGrpSpPr>
        <p:grpSpPr>
          <a:xfrm>
            <a:off x="6290702" y="3915977"/>
            <a:ext cx="833407" cy="833407"/>
            <a:chOff x="0" y="0"/>
            <a:chExt cx="6350000" cy="6350000"/>
          </a:xfrm>
        </p:grpSpPr>
        <p:sp>
          <p:nvSpPr>
            <p:cNvPr id="11" name="Freeform 11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2" name="Group 12"/>
          <p:cNvGrpSpPr>
            <a:grpSpLocks noGrp="1" noUngrp="1" noRot="1" noMove="1" noResize="1"/>
          </p:cNvGrpSpPr>
          <p:nvPr/>
        </p:nvGrpSpPr>
        <p:grpSpPr>
          <a:xfrm>
            <a:off x="10511387" y="5279965"/>
            <a:ext cx="833407" cy="833407"/>
            <a:chOff x="0" y="0"/>
            <a:chExt cx="6350000" cy="6350000"/>
          </a:xfrm>
        </p:grpSpPr>
        <p:sp>
          <p:nvSpPr>
            <p:cNvPr id="13" name="Freeform 1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10511387" y="3935019"/>
            <a:ext cx="833407" cy="833407"/>
            <a:chOff x="0" y="0"/>
            <a:chExt cx="6350000" cy="6350000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6" name="Group 16"/>
          <p:cNvGrpSpPr>
            <a:grpSpLocks noGrp="1" noUngrp="1" noRot="1" noMove="1" noResize="1"/>
          </p:cNvGrpSpPr>
          <p:nvPr/>
        </p:nvGrpSpPr>
        <p:grpSpPr>
          <a:xfrm>
            <a:off x="6290702" y="5279965"/>
            <a:ext cx="833407" cy="833407"/>
            <a:chOff x="0" y="0"/>
            <a:chExt cx="6350000" cy="6350000"/>
          </a:xfrm>
        </p:grpSpPr>
        <p:sp>
          <p:nvSpPr>
            <p:cNvPr id="17" name="Freeform 17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511387" y="6643953"/>
            <a:ext cx="833407" cy="833407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20" name="Group 20"/>
          <p:cNvGrpSpPr>
            <a:grpSpLocks noGrp="1" noUngrp="1" noRot="1" noMove="1" noResize="1"/>
          </p:cNvGrpSpPr>
          <p:nvPr/>
        </p:nvGrpSpPr>
        <p:grpSpPr>
          <a:xfrm>
            <a:off x="6290702" y="6643953"/>
            <a:ext cx="833407" cy="833407"/>
            <a:chOff x="0" y="0"/>
            <a:chExt cx="6350000" cy="6350000"/>
          </a:xfrm>
        </p:grpSpPr>
        <p:sp>
          <p:nvSpPr>
            <p:cNvPr id="21" name="Freeform 21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2" name="TextBox 2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23839" y="4150671"/>
            <a:ext cx="567133" cy="354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01</a:t>
            </a:r>
          </a:p>
        </p:txBody>
      </p:sp>
      <p:sp>
        <p:nvSpPr>
          <p:cNvPr id="23" name="TextBox 2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644524" y="5514658"/>
            <a:ext cx="567133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05</a:t>
            </a:r>
          </a:p>
        </p:txBody>
      </p:sp>
      <p:sp>
        <p:nvSpPr>
          <p:cNvPr id="24" name="TextBox 2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644524" y="4169712"/>
            <a:ext cx="567133" cy="354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04</a:t>
            </a:r>
          </a:p>
        </p:txBody>
      </p:sp>
      <p:sp>
        <p:nvSpPr>
          <p:cNvPr id="25" name="TextBox 2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23839" y="5514658"/>
            <a:ext cx="567133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02</a:t>
            </a:r>
          </a:p>
        </p:txBody>
      </p:sp>
      <p:sp>
        <p:nvSpPr>
          <p:cNvPr id="26" name="TextBox 2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644524" y="6878646"/>
            <a:ext cx="567133" cy="354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06</a:t>
            </a:r>
          </a:p>
        </p:txBody>
      </p:sp>
      <p:sp>
        <p:nvSpPr>
          <p:cNvPr id="27" name="TextBox 2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414444" y="4115503"/>
            <a:ext cx="240161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8" name="TextBox 2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35129" y="5479490"/>
            <a:ext cx="240161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 영상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9" name="TextBox 2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33123" y="3915977"/>
            <a:ext cx="2766667" cy="8469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 해결 방안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0" name="TextBox 3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414444" y="5479490"/>
            <a:ext cx="2567756" cy="4109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1" name="TextBox 3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635129" y="6843478"/>
            <a:ext cx="2401618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마무리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2" name="TextBox 3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23839" y="6878646"/>
            <a:ext cx="567133" cy="354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16"/>
              </a:lnSpc>
              <a:spcBef>
                <a:spcPct val="0"/>
              </a:spcBef>
            </a:pPr>
            <a:r>
              <a:rPr lang="en-US" sz="2263" b="1">
                <a:solidFill>
                  <a:srgbClr val="FFFFFF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03</a:t>
            </a:r>
          </a:p>
        </p:txBody>
      </p:sp>
      <p:sp>
        <p:nvSpPr>
          <p:cNvPr id="33" name="TextBox 3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414444" y="6843478"/>
            <a:ext cx="2830124" cy="4109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240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4" name="TextBox 3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90702" y="1482445"/>
            <a:ext cx="3145216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79"/>
              </a:lnSpc>
              <a:spcBef>
                <a:spcPct val="0"/>
              </a:spcBef>
            </a:pPr>
            <a:r>
              <a:rPr lang="en-US" sz="2400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목차</a:t>
            </a:r>
            <a:endParaRPr lang="en-US" sz="2400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23E719-D1FB-476C-4055-95097B6E7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18FFC74-EC34-2475-9C2B-7DE0E9AD4E0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75028AB-1A2B-8A98-BD50-ABC7A56AAA2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1557960B-7EA4-4BAA-1514-A73EEED303E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1F09863B-7447-EED5-9F60-BFD705DAAFA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EA516A7-29AA-1E24-44A7-D18FAA3D6E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474195DB-41DF-C207-F1BD-7EF427C456A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EE11841D-0376-D852-B073-38B76AE937E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77FCD31-DB9C-5919-428F-E67264F213D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F920A9A0-044E-11F8-428F-598424572CB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A3A54E79-778D-3304-481B-60458AF754E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0A2D350C-9B21-4ADC-DFA2-B39AD7D74B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F6045F2A-F0FC-B4AF-4C66-EF1FF5C1F6E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0E7C5F89-89FF-E9D4-C22A-1E15208B204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2AA1299F-44D1-EF9F-267B-0BB60DCFE37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E206A421-F9C7-B763-A086-E2742E2AD47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8B310FD2-F322-5F74-E454-6DCDCD505C3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B6A5EF11-2DB5-3EFD-B8E7-91E6FEF3B8C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6287E961-EA6E-576B-3DED-5A4AC82A7F2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859039A-95D7-F791-839D-61B6AD021E6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E3C43441-7628-030D-8C23-BCE7B9C558F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DB859EE5-4DDB-214D-6565-CDC2692F17F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69834" y="2745255"/>
            <a:ext cx="173797" cy="173797"/>
            <a:chOff x="0" y="0"/>
            <a:chExt cx="6350000" cy="635000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63EDF742-E215-766F-056C-3BEC29F3908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5" name="TextBox 25">
            <a:extLst>
              <a:ext uri="{FF2B5EF4-FFF2-40B4-BE49-F238E27FC236}">
                <a16:creationId xmlns:a16="http://schemas.microsoft.com/office/drawing/2014/main" id="{55A4D96B-A67F-E619-9F4F-A853503630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4968735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2368F4FF-0DB1-BBD5-3613-3E099C8F91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977070B9-8D84-D39F-9201-9D4352C048D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935586C4-F972-9897-89D9-1ACA524238F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sp>
        <p:nvSpPr>
          <p:cNvPr id="55" name="AutoShape 23">
            <a:extLst>
              <a:ext uri="{FF2B5EF4-FFF2-40B4-BE49-F238E27FC236}">
                <a16:creationId xmlns:a16="http://schemas.microsoft.com/office/drawing/2014/main" id="{791D6927-A37E-9BF9-827A-21ED2339E5E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6" name="AutoShape 24">
            <a:extLst>
              <a:ext uri="{FF2B5EF4-FFF2-40B4-BE49-F238E27FC236}">
                <a16:creationId xmlns:a16="http://schemas.microsoft.com/office/drawing/2014/main" id="{0125F5F4-C54F-D81A-1CB7-0ABD6E18FA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00800" y="2853663"/>
            <a:ext cx="9717442" cy="9525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9" name="TextBox 41">
            <a:extLst>
              <a:ext uri="{FF2B5EF4-FFF2-40B4-BE49-F238E27FC236}">
                <a16:creationId xmlns:a16="http://schemas.microsoft.com/office/drawing/2014/main" id="{D9A5725F-74A0-7EB8-343A-1BB6DE9E905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팀원 소개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70" name="TextBox 42">
            <a:extLst>
              <a:ext uri="{FF2B5EF4-FFF2-40B4-BE49-F238E27FC236}">
                <a16:creationId xmlns:a16="http://schemas.microsoft.com/office/drawing/2014/main" id="{069CC2C3-1CA0-4901-F60B-3E890B3E0F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71" name="TextBox 45">
            <a:extLst>
              <a:ext uri="{FF2B5EF4-FFF2-40B4-BE49-F238E27FC236}">
                <a16:creationId xmlns:a16="http://schemas.microsoft.com/office/drawing/2014/main" id="{B90943F5-6D05-CCE3-C068-FA4C2683B7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93640" y="6831331"/>
            <a:ext cx="12378886" cy="31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39"/>
              </a:lnSpc>
            </a:pPr>
            <a:r>
              <a:rPr lang="en-US" altLang="ko-KR" sz="17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</a:t>
            </a:r>
            <a:endParaRPr lang="en-US" sz="1700" b="1">
              <a:solidFill>
                <a:srgbClr val="000000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A29F68A7-31CD-1514-DA66-3ADAD1FE818C}"/>
              </a:ext>
            </a:extLst>
          </p:cNvPr>
          <p:cNvGrpSpPr/>
          <p:nvPr/>
        </p:nvGrpSpPr>
        <p:grpSpPr>
          <a:xfrm>
            <a:off x="14473139" y="2200016"/>
            <a:ext cx="2182120" cy="2853674"/>
            <a:chOff x="11259521" y="2180660"/>
            <a:chExt cx="2182120" cy="2853674"/>
          </a:xfrm>
        </p:grpSpPr>
        <p:grpSp>
          <p:nvGrpSpPr>
            <p:cNvPr id="63" name="Group 31">
              <a:extLst>
                <a:ext uri="{FF2B5EF4-FFF2-40B4-BE49-F238E27FC236}">
                  <a16:creationId xmlns:a16="http://schemas.microsoft.com/office/drawing/2014/main" id="{EEDA194F-8630-F705-71EB-BEF0B97D5972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96092" y="2180660"/>
              <a:ext cx="1365056" cy="1365056"/>
              <a:chOff x="0" y="0"/>
              <a:chExt cx="812800" cy="812800"/>
            </a:xfrm>
          </p:grpSpPr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35AE9EEB-8365-4F6C-BA2E-8CA33154F94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CAE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5" name="TextBox 33">
                <a:extLst>
                  <a:ext uri="{FF2B5EF4-FFF2-40B4-BE49-F238E27FC236}">
                    <a16:creationId xmlns:a16="http://schemas.microsoft.com/office/drawing/2014/main" id="{E065D1A4-3E5B-93F7-19E5-75508A7F25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1960"/>
                  </a:lnSpc>
                  <a:spcBef>
                    <a:spcPct val="0"/>
                  </a:spcBef>
                </a:pPr>
                <a:endParaRPr lang="en-US" sz="1400" b="1">
                  <a:solidFill>
                    <a:srgbClr val="000000"/>
                  </a:solidFill>
                  <a:latin typeface="Arita Dotum Bold"/>
                  <a:ea typeface="Arita Dotum Bold"/>
                  <a:cs typeface="Arita Dotum Bold"/>
                  <a:sym typeface="Arita Dotum Bold"/>
                </a:endParaRPr>
              </a:p>
            </p:txBody>
          </p:sp>
        </p:grpSp>
        <p:pic>
          <p:nvPicPr>
            <p:cNvPr id="83" name="pngtree-carpenter-line-icon-png-image_9133183.png">
              <a:extLst>
                <a:ext uri="{FF2B5EF4-FFF2-40B4-BE49-F238E27FC236}">
                  <a16:creationId xmlns:a16="http://schemas.microsoft.com/office/drawing/2014/main" id="{187BA0D6-B8B2-4EAE-FD34-F3F9A0F837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737853" y="2302025"/>
              <a:ext cx="1081534" cy="10815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86DDB7A2-6AE5-63F0-1B10-31876B1B6716}"/>
                </a:ext>
              </a:extLst>
            </p:cNvPr>
            <p:cNvSpPr txBox="1">
              <a:spLocks/>
            </p:cNvSpPr>
            <p:nvPr/>
          </p:nvSpPr>
          <p:spPr>
            <a:xfrm>
              <a:off x="11259521" y="3831056"/>
              <a:ext cx="2182120" cy="12032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ko-KR" altLang="en-US" sz="1600" b="1">
                  <a:solidFill>
                    <a:srgbClr val="000000"/>
                  </a:solidFill>
                  <a:latin typeface="Arita Dotum Bold" panose="020B0600000101010101" charset="-127"/>
                  <a:ea typeface="Arita Dotum Bold" panose="020B0600000101010101" charset="-127"/>
                  <a:cs typeface="Arita Dotum Light"/>
                  <a:sym typeface="Arita Dotum Light"/>
                </a:rPr>
                <a:t>보드 제작</a:t>
              </a:r>
              <a:endParaRPr lang="en-US" altLang="ko-KR" sz="1600" b="1">
                <a:solidFill>
                  <a:srgbClr val="000000"/>
                </a:solidFill>
                <a:latin typeface="Arita Dotum Bold" panose="020B0600000101010101" charset="-127"/>
                <a:ea typeface="Arita Dotum Bold" panose="020B0600000101010101" charset="-127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endParaRPr lang="en-US" altLang="ko-KR" sz="18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r>
                <a:rPr lang="en-US" altLang="ko-KR" sz="1800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20211066 </a:t>
              </a:r>
              <a:r>
                <a:rPr lang="ko-KR" altLang="en-US" sz="1800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정재근</a:t>
              </a:r>
              <a:br>
                <a:rPr lang="ko-KR" altLang="en-US" sz="1800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</a:br>
              <a:r>
                <a:rPr lang="en-US" altLang="ko-KR" sz="1800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20201280 </a:t>
              </a:r>
              <a:r>
                <a:rPr lang="ko-KR" altLang="en-US" sz="1800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황대영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0DAF6A0-5364-45A1-0A9D-4F0F0C24232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595379" y="2200016"/>
            <a:ext cx="2255141" cy="2586061"/>
            <a:chOff x="7993956" y="2180660"/>
            <a:chExt cx="2255141" cy="2586061"/>
          </a:xfrm>
        </p:grpSpPr>
        <p:grpSp>
          <p:nvGrpSpPr>
            <p:cNvPr id="28" name="Group 28">
              <a:extLst>
                <a:ext uri="{FF2B5EF4-FFF2-40B4-BE49-F238E27FC236}">
                  <a16:creationId xmlns:a16="http://schemas.microsoft.com/office/drawing/2014/main" id="{F34E28B3-D51E-3C35-30F6-823008259F8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8438999" y="2180660"/>
              <a:ext cx="1365056" cy="1365056"/>
              <a:chOff x="0" y="0"/>
              <a:chExt cx="812800" cy="812800"/>
            </a:xfrm>
          </p:grpSpPr>
          <p:sp>
            <p:nvSpPr>
              <p:cNvPr id="32" name="Freeform 29">
                <a:extLst>
                  <a:ext uri="{FF2B5EF4-FFF2-40B4-BE49-F238E27FC236}">
                    <a16:creationId xmlns:a16="http://schemas.microsoft.com/office/drawing/2014/main" id="{C154DAF5-7569-3CC0-9246-2DE44A2AD4F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CAE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3" name="TextBox 30">
                <a:extLst>
                  <a:ext uri="{FF2B5EF4-FFF2-40B4-BE49-F238E27FC236}">
                    <a16:creationId xmlns:a16="http://schemas.microsoft.com/office/drawing/2014/main" id="{1F4578F0-465E-9F28-2B38-AD2ACA051948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1960"/>
                  </a:lnSpc>
                  <a:spcBef>
                    <a:spcPct val="0"/>
                  </a:spcBef>
                </a:pPr>
                <a:endParaRPr lang="en-US" sz="1400" b="1">
                  <a:solidFill>
                    <a:srgbClr val="000000"/>
                  </a:solidFill>
                  <a:latin typeface="Arita Dotum Bold"/>
                  <a:ea typeface="Arita Dotum Bold"/>
                  <a:cs typeface="Arita Dotum Bold"/>
                  <a:sym typeface="Arita Dotum Bold"/>
                </a:endParaRPr>
              </a:p>
            </p:txBody>
          </p:sp>
        </p:grpSp>
        <p:sp>
          <p:nvSpPr>
            <p:cNvPr id="30" name="TextBox 47">
              <a:extLst>
                <a:ext uri="{FF2B5EF4-FFF2-40B4-BE49-F238E27FC236}">
                  <a16:creationId xmlns:a16="http://schemas.microsoft.com/office/drawing/2014/main" id="{9A8CFF9C-8E95-C8E9-865B-6F803B20432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993956" y="3943867"/>
              <a:ext cx="2255141" cy="8228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ko-KR" altLang="en-US" sz="1599" b="1">
                  <a:solidFill>
                    <a:srgbClr val="000000"/>
                  </a:solidFill>
                  <a:latin typeface="Arita Dotum Bold" panose="020B0600000101010101" charset="-127"/>
                  <a:ea typeface="Arita Dotum Bold" panose="020B0600000101010101" charset="-127"/>
                  <a:cs typeface="Arita Dotum Light"/>
                  <a:sym typeface="Arita Dotum Light"/>
                </a:rPr>
                <a:t>발표</a:t>
              </a:r>
              <a:endParaRPr lang="en-US" altLang="ko-KR" sz="1599" b="1">
                <a:solidFill>
                  <a:srgbClr val="000000"/>
                </a:solidFill>
                <a:latin typeface="Arita Dotum Bold" panose="020B0600000101010101" charset="-127"/>
                <a:ea typeface="Arita Dotum Bold" panose="020B0600000101010101" charset="-127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endParaRPr lang="en-US" altLang="ko-KR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r>
                <a:rPr lang="en-US" altLang="ko-KR" sz="1599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20221320 </a:t>
              </a:r>
              <a:r>
                <a:rPr lang="ko-KR" altLang="en-US" sz="1599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김명진</a:t>
              </a:r>
              <a:endParaRPr lang="en-US" altLang="ko-KR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C94D2E66-7C3B-3F75-1558-C33EB39178C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66973" y="2302025"/>
              <a:ext cx="1122325" cy="1122325"/>
            </a:xfrm>
            <a:prstGeom prst="rect">
              <a:avLst/>
            </a:prstGeom>
          </p:spPr>
        </p:pic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50FAFB6-4DC9-D2CC-8B2C-4DDB246AE64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9690741" y="2013266"/>
            <a:ext cx="2143849" cy="3238729"/>
            <a:chOff x="4688614" y="2092249"/>
            <a:chExt cx="2143849" cy="3238729"/>
          </a:xfrm>
        </p:grpSpPr>
        <p:sp>
          <p:nvSpPr>
            <p:cNvPr id="35" name="TextBox 46">
              <a:extLst>
                <a:ext uri="{FF2B5EF4-FFF2-40B4-BE49-F238E27FC236}">
                  <a16:creationId xmlns:a16="http://schemas.microsoft.com/office/drawing/2014/main" id="{95F0BFFF-2237-7841-645E-04302425401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688614" y="3943867"/>
              <a:ext cx="2143849" cy="13871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ko-KR" altLang="en-US" sz="1599" b="1">
                  <a:solidFill>
                    <a:srgbClr val="000000"/>
                  </a:solidFill>
                  <a:latin typeface="Arita Dotum Bold" panose="020B0600000101010101" charset="-127"/>
                  <a:ea typeface="Arita Dotum Bold" panose="020B0600000101010101" charset="-127"/>
                  <a:cs typeface="Arita Dotum Light"/>
                  <a:sym typeface="Arita Dotum Light"/>
                </a:rPr>
                <a:t>개발</a:t>
              </a:r>
              <a:endParaRPr lang="en-US" altLang="ko-KR" sz="1599" b="1">
                <a:solidFill>
                  <a:srgbClr val="000000"/>
                </a:solidFill>
                <a:latin typeface="Arita Dotum Bold" panose="020B0600000101010101" charset="-127"/>
                <a:ea typeface="Arita Dotum Bold" panose="020B0600000101010101" charset="-127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endParaRPr lang="en-US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r>
                <a:rPr lang="en-US" altLang="ko-KR" sz="1599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20180665 </a:t>
              </a:r>
              <a:r>
                <a:rPr lang="ko-KR" altLang="en-US" sz="1599" b="1" err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안재모</a:t>
              </a:r>
              <a:endParaRPr lang="en-US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r>
                <a:rPr lang="en-US" altLang="ko-KR" sz="1599" b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20200729 </a:t>
              </a:r>
              <a:r>
                <a:rPr lang="ko-KR" altLang="en-US" sz="1599" b="1" err="1">
                  <a:solidFill>
                    <a:srgbClr val="00000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위지웅</a:t>
              </a:r>
              <a:endParaRPr lang="ko-KR" altLang="en-US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algn="ctr">
                <a:lnSpc>
                  <a:spcPts val="2239"/>
                </a:lnSpc>
              </a:pPr>
              <a:endParaRPr lang="en-US" sz="1599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  <p:grpSp>
          <p:nvGrpSpPr>
            <p:cNvPr id="36" name="Group 28">
              <a:extLst>
                <a:ext uri="{FF2B5EF4-FFF2-40B4-BE49-F238E27FC236}">
                  <a16:creationId xmlns:a16="http://schemas.microsoft.com/office/drawing/2014/main" id="{15D25A41-8D87-E0EE-6D64-DDB7CC21916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5034522" y="2180660"/>
              <a:ext cx="1365056" cy="1365056"/>
              <a:chOff x="0" y="0"/>
              <a:chExt cx="812800" cy="812800"/>
            </a:xfrm>
          </p:grpSpPr>
          <p:sp>
            <p:nvSpPr>
              <p:cNvPr id="38" name="Freeform 29">
                <a:extLst>
                  <a:ext uri="{FF2B5EF4-FFF2-40B4-BE49-F238E27FC236}">
                    <a16:creationId xmlns:a16="http://schemas.microsoft.com/office/drawing/2014/main" id="{7935A049-3F12-A46D-DA00-284E850AFBB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CAE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9" name="TextBox 30">
                <a:extLst>
                  <a:ext uri="{FF2B5EF4-FFF2-40B4-BE49-F238E27FC236}">
                    <a16:creationId xmlns:a16="http://schemas.microsoft.com/office/drawing/2014/main" id="{3BF68F55-4B9A-11AF-F4FD-BE6ABBF9D461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lvl="0" indent="0" algn="ctr">
                  <a:lnSpc>
                    <a:spcPts val="1960"/>
                  </a:lnSpc>
                  <a:spcBef>
                    <a:spcPct val="0"/>
                  </a:spcBef>
                </a:pPr>
                <a:endParaRPr lang="en-US" sz="1400" b="1">
                  <a:solidFill>
                    <a:srgbClr val="000000"/>
                  </a:solidFill>
                  <a:latin typeface="Arita Dotum Bold"/>
                  <a:ea typeface="Arita Dotum Bold"/>
                  <a:cs typeface="Arita Dotum Bold"/>
                  <a:sym typeface="Arita Dotum Bold"/>
                </a:endParaRPr>
              </a:p>
            </p:txBody>
          </p:sp>
        </p:grpSp>
        <p:pic>
          <p:nvPicPr>
            <p:cNvPr id="37" name="pngtree-programmer-coding-laptop-vector-thin-line-icon-png-image_5140244-removebg-preview.png">
              <a:extLst>
                <a:ext uri="{FF2B5EF4-FFF2-40B4-BE49-F238E27FC236}">
                  <a16:creationId xmlns:a16="http://schemas.microsoft.com/office/drawing/2014/main" id="{CDC00245-8B14-0900-39B2-2CA64192F1C0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66983" y="2092249"/>
              <a:ext cx="1387112" cy="13871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4206367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501427" y="3239475"/>
            <a:ext cx="2732056" cy="3156787"/>
          </a:xfrm>
          <a:custGeom>
            <a:avLst/>
            <a:gdLst/>
            <a:ahLst/>
            <a:cxnLst/>
            <a:rect l="l" t="t" r="r" b="b"/>
            <a:pathLst>
              <a:path w="2732056" h="3156787">
                <a:moveTo>
                  <a:pt x="0" y="0"/>
                </a:moveTo>
                <a:lnTo>
                  <a:pt x="2732056" y="0"/>
                </a:lnTo>
                <a:lnTo>
                  <a:pt x="2732056" y="3156787"/>
                </a:lnTo>
                <a:lnTo>
                  <a:pt x="0" y="31567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7" name="Freeform 7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10" name="Freeform 10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/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8" name="Freeform 18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0" name="Group 20"/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21" name="Freeform 21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/>
          <p:cNvGrpSpPr>
            <a:grpSpLocks noGrp="1" noUngrp="1" noRot="1" noMove="1" noResize="1"/>
          </p:cNvGrpSpPr>
          <p:nvPr/>
        </p:nvGrpSpPr>
        <p:grpSpPr>
          <a:xfrm>
            <a:off x="3269834" y="2745255"/>
            <a:ext cx="173797" cy="173797"/>
            <a:chOff x="0" y="0"/>
            <a:chExt cx="6350000" cy="6350000"/>
          </a:xfrm>
        </p:grpSpPr>
        <p:sp>
          <p:nvSpPr>
            <p:cNvPr id="24" name="Freeform 24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5" name="TextBox 2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4968735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6" name="TextBox 2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7" name="TextBox 2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8" name="TextBox 2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29" name="TextBox 2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sp>
        <p:nvSpPr>
          <p:cNvPr id="30" name="TextBox 3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90114" y="3190149"/>
            <a:ext cx="8291936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400" u="none" strike="noStrike" spc="-45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라즈베리 파이와 각종 센서를 사용한 </a:t>
            </a:r>
            <a:r>
              <a:rPr lang="ko-KR" altLang="en-US" sz="2400" u="none" strike="noStrike" spc="-45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핀볼</a:t>
            </a:r>
            <a:r>
              <a:rPr lang="ko-KR" altLang="en-US" sz="2400" u="none" strike="noStrike" spc="-45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 게임</a:t>
            </a:r>
            <a:endParaRPr lang="en-US" sz="2400" u="none" strike="noStrike" spc="-45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1" name="AutoShape 31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2" name="TextBox 3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아이디어 </a:t>
            </a:r>
            <a:r>
              <a:rPr lang="en-US" sz="3999" err="1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3" name="TextBox 3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94013" y="3695700"/>
            <a:ext cx="7425521" cy="4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9"/>
              </a:lnSpc>
            </a:pPr>
            <a:r>
              <a:rPr lang="ko-KR" altLang="en-US" sz="1600" b="1" err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핀볼은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간단하고 직관적인 게임입니다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 </a:t>
            </a:r>
          </a:p>
          <a:p>
            <a:pPr algn="l">
              <a:lnSpc>
                <a:spcPts val="2839"/>
              </a:lnSpc>
            </a:pP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공이 바닥에 떨어지지 않도록 </a:t>
            </a:r>
            <a:r>
              <a:rPr lang="ko-KR" altLang="en-US" sz="1600" b="1" err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플리퍼로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공을 튕겨내며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게임 판 안에서 공의 움직임을 활용하여 점수를 얻습니다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기본적인 틀 안에서 점수를 얻는 방법이나 판의 구성은 게임을 만드는 사람이 자유롭게 결정합니다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600" b="1">
              <a:solidFill>
                <a:srgbClr val="000000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600" b="1" err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임베디드시스템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수업에서 다루어 본 다양한 센서를 활용하여 </a:t>
            </a:r>
            <a:r>
              <a:rPr lang="ko-KR" altLang="en-US" sz="1600" b="1" err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핀볼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게임을 만들었습니다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  </a:t>
            </a:r>
          </a:p>
          <a:p>
            <a:pPr algn="l">
              <a:lnSpc>
                <a:spcPts val="2839"/>
              </a:lnSpc>
            </a:pP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초음파 센서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버튼 입력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LED, </a:t>
            </a:r>
            <a:r>
              <a:rPr lang="ko-KR" altLang="en-US" sz="1600" b="1" err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서보모터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등의 다양한 센서를 활용하여 공이 움직이도록 하고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특정 조건을 만족하는 움직임에는 점수를 부여하도록 하였습니다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endParaRPr lang="en-US" altLang="ko-KR" sz="1600" b="1">
              <a:solidFill>
                <a:srgbClr val="000000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en-US" altLang="ko-KR" sz="1600" b="1">
              <a:solidFill>
                <a:srgbClr val="000000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이 프로젝트를 통해 라즈베리 파이를 중심으로 한 임베디드 시스템을 직접 설계하고 구성했으며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개별 센서들을 통합하여 하나의 큰 시스템으로 조화롭게 연결하는 방법을 배울 수 있었습니다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 </a:t>
            </a:r>
          </a:p>
          <a:p>
            <a:pPr algn="l">
              <a:lnSpc>
                <a:spcPts val="2839"/>
              </a:lnSpc>
            </a:pP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이를 통해 센서 데이터 처리와 동기화 문제를 해결하고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, </a:t>
            </a:r>
            <a:r>
              <a:rPr lang="ko-KR" altLang="en-US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하드웨어와 소프트웨어 간의 유기적인 연계를 이해할 수 있었습니다</a:t>
            </a:r>
            <a:r>
              <a:rPr lang="en-US" altLang="ko-KR" sz="1600" b="1">
                <a:solidFill>
                  <a:srgbClr val="000000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.</a:t>
            </a:r>
            <a:endParaRPr lang="en-US" sz="1600" b="1">
              <a:solidFill>
                <a:srgbClr val="000000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E26CC6-7D0D-C11F-5D78-71BA85A0D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5D437FE-7456-223A-24EE-460AC802299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E48BBD0-3506-1538-D5C5-796952B44F0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BB55E2C-C572-1776-CD46-2E115D8923E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A99251A0-AE43-92F1-5C83-A0E309C1317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19C45B1-E301-B6E4-BA9B-EFD96B2525F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9F4242C-2214-8CFD-3561-6B4EEA1DDB2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E064EE3E-116D-1AD3-ED65-4F495A861FD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C3DE41F-CDDB-D051-D95D-98FEF2BDA0E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F962A621-8DAE-FD4A-D701-F4000CF5A00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191D574C-3156-BD4C-EAD8-B17F7A63DF4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35A18CA4-C72D-3066-2349-DC1D8C11809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27350E9C-055E-9F6E-9B90-B5AA44427AF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3C082B0C-3BD6-1323-50A3-D18B6F2567B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8C564D9B-9129-B3BE-140D-DDADF2EF6E1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62C4F780-6D95-D257-24A6-C47B5F26830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FD6D0FD-2A3B-0904-0EE5-469A2F431FE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2E49A640-6619-02FE-58FB-4F201B5F3C4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CF5B8486-BA0F-5A54-AEC0-654D01FE5AD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07002B0A-41F9-D331-DDEA-C65FBCC88C2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C55DCBC4-FA1A-C7D3-A369-582121A1043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30FA0D1F-A8BF-2731-6B8B-D65FBEF048E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69834" y="2745255"/>
            <a:ext cx="173797" cy="173797"/>
            <a:chOff x="0" y="0"/>
            <a:chExt cx="6350000" cy="635000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F1C92C8-09A8-6D0E-6BBD-E5280378AF6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5" name="TextBox 25">
            <a:extLst>
              <a:ext uri="{FF2B5EF4-FFF2-40B4-BE49-F238E27FC236}">
                <a16:creationId xmlns:a16="http://schemas.microsoft.com/office/drawing/2014/main" id="{13FCFBD2-57E5-D4D1-8EC2-D74987457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4968735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EE371EE5-8886-700B-10EF-AEC8625DBEA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E2E01CD8-7821-513A-62E6-C72D396FC2C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C6D6844C-1583-8C72-7149-93AADEDC52D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sp>
        <p:nvSpPr>
          <p:cNvPr id="55" name="AutoShape 23">
            <a:extLst>
              <a:ext uri="{FF2B5EF4-FFF2-40B4-BE49-F238E27FC236}">
                <a16:creationId xmlns:a16="http://schemas.microsoft.com/office/drawing/2014/main" id="{A5046276-C675-F61D-AFAD-4C871242E4F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9" name="TextBox 41">
            <a:extLst>
              <a:ext uri="{FF2B5EF4-FFF2-40B4-BE49-F238E27FC236}">
                <a16:creationId xmlns:a16="http://schemas.microsoft.com/office/drawing/2014/main" id="{90664065-3282-FEE7-0C01-55A785CDC85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사용 센서 및 부품 소개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70" name="TextBox 42">
            <a:extLst>
              <a:ext uri="{FF2B5EF4-FFF2-40B4-BE49-F238E27FC236}">
                <a16:creationId xmlns:a16="http://schemas.microsoft.com/office/drawing/2014/main" id="{A9358C35-6751-E58F-E383-99BB2EAD53D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A97E5D7-AD33-8D02-F198-7BD702D72F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938218" y="2050179"/>
            <a:ext cx="9549208" cy="5669295"/>
            <a:chOff x="4938218" y="2050179"/>
            <a:chExt cx="12483356" cy="5669295"/>
          </a:xfrm>
        </p:grpSpPr>
        <p:grpSp>
          <p:nvGrpSpPr>
            <p:cNvPr id="81" name="Group 69">
              <a:extLst>
                <a:ext uri="{FF2B5EF4-FFF2-40B4-BE49-F238E27FC236}">
                  <a16:creationId xmlns:a16="http://schemas.microsoft.com/office/drawing/2014/main" id="{362489DA-8B67-4E64-6A39-08A95D951DB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3352508" y="2055683"/>
              <a:ext cx="4051784" cy="2843546"/>
              <a:chOff x="0" y="-267808"/>
              <a:chExt cx="5402378" cy="3791395"/>
            </a:xfrm>
          </p:grpSpPr>
          <p:sp>
            <p:nvSpPr>
              <p:cNvPr id="88" name="TextBox 72">
                <a:extLst>
                  <a:ext uri="{FF2B5EF4-FFF2-40B4-BE49-F238E27FC236}">
                    <a16:creationId xmlns:a16="http://schemas.microsoft.com/office/drawing/2014/main" id="{9651BA18-62B4-8C33-6696-19515B9D88E1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267808"/>
                <a:ext cx="5402378" cy="37913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  <p:sp>
            <p:nvSpPr>
              <p:cNvPr id="83" name="TextBox 73">
                <a:extLst>
                  <a:ext uri="{FF2B5EF4-FFF2-40B4-BE49-F238E27FC236}">
                    <a16:creationId xmlns:a16="http://schemas.microsoft.com/office/drawing/2014/main" id="{16C22A94-0FB2-0CC2-4672-D50DD4453506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397509"/>
                <a:ext cx="3412259" cy="32702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1919"/>
                  </a:lnSpc>
                  <a:spcBef>
                    <a:spcPct val="0"/>
                  </a:spcBef>
                </a:pPr>
                <a:endParaRPr lang="en-US" sz="2000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endParaRPr>
              </a:p>
            </p:txBody>
          </p:sp>
          <p:sp>
            <p:nvSpPr>
              <p:cNvPr id="84" name="TextBox 74">
                <a:extLst>
                  <a:ext uri="{FF2B5EF4-FFF2-40B4-BE49-F238E27FC236}">
                    <a16:creationId xmlns:a16="http://schemas.microsoft.com/office/drawing/2014/main" id="{45167523-187D-80EC-38D8-64E24411E20B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855589"/>
                <a:ext cx="2703748" cy="4673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863"/>
                  </a:lnSpc>
                  <a:spcBef>
                    <a:spcPct val="0"/>
                  </a:spcBef>
                </a:pPr>
                <a:endParaRPr 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endParaRPr>
              </a:p>
            </p:txBody>
          </p:sp>
          <p:sp>
            <p:nvSpPr>
              <p:cNvPr id="85" name="TextBox 75">
                <a:extLst>
                  <a:ext uri="{FF2B5EF4-FFF2-40B4-BE49-F238E27FC236}">
                    <a16:creationId xmlns:a16="http://schemas.microsoft.com/office/drawing/2014/main" id="{64845CBF-1C56-B0A1-FB1E-DAF4E7A19360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1434207"/>
                <a:ext cx="3864927" cy="34646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131"/>
                  </a:lnSpc>
                  <a:spcBef>
                    <a:spcPct val="0"/>
                  </a:spcBef>
                </a:pPr>
                <a:endParaRPr lang="en-US" sz="1522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endParaRPr>
              </a:p>
            </p:txBody>
          </p:sp>
          <p:sp>
            <p:nvSpPr>
              <p:cNvPr id="86" name="TextBox 76">
                <a:extLst>
                  <a:ext uri="{FF2B5EF4-FFF2-40B4-BE49-F238E27FC236}">
                    <a16:creationId xmlns:a16="http://schemas.microsoft.com/office/drawing/2014/main" id="{D25035BA-0063-C29F-8B1E-8A18D0C5F745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2076574"/>
                <a:ext cx="4301279" cy="2958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1864"/>
                  </a:lnSpc>
                  <a:spcBef>
                    <a:spcPct val="0"/>
                  </a:spcBef>
                </a:pPr>
                <a:endParaRPr 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endParaRPr>
              </a:p>
            </p:txBody>
          </p:sp>
        </p:grpSp>
        <p:grpSp>
          <p:nvGrpSpPr>
            <p:cNvPr id="5" name="Group 23">
              <a:extLst>
                <a:ext uri="{FF2B5EF4-FFF2-40B4-BE49-F238E27FC236}">
                  <a16:creationId xmlns:a16="http://schemas.microsoft.com/office/drawing/2014/main" id="{A329DF3F-B305-1DEC-F2F9-D79B89B203D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938218" y="2055682"/>
              <a:ext cx="4051784" cy="2843547"/>
              <a:chOff x="0" y="-267809"/>
              <a:chExt cx="5402378" cy="3791396"/>
            </a:xfrm>
          </p:grpSpPr>
          <p:grpSp>
            <p:nvGrpSpPr>
              <p:cNvPr id="28" name="Group 24">
                <a:extLst>
                  <a:ext uri="{FF2B5EF4-FFF2-40B4-BE49-F238E27FC236}">
                    <a16:creationId xmlns:a16="http://schemas.microsoft.com/office/drawing/2014/main" id="{9D80AFF3-142B-4ECF-B683-6800647A3556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0" y="-267809"/>
                <a:ext cx="5402378" cy="3791396"/>
                <a:chOff x="0" y="-57150"/>
                <a:chExt cx="1152861" cy="809079"/>
              </a:xfrm>
            </p:grpSpPr>
            <p:sp>
              <p:nvSpPr>
                <p:cNvPr id="34" name="Freeform 25">
                  <a:extLst>
                    <a:ext uri="{FF2B5EF4-FFF2-40B4-BE49-F238E27FC236}">
                      <a16:creationId xmlns:a16="http://schemas.microsoft.com/office/drawing/2014/main" id="{B7C10682-BC4F-BF60-EFF8-D8EB4E8E273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0" y="0"/>
                  <a:ext cx="1152861" cy="751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861" h="751929">
                      <a:moveTo>
                        <a:pt x="92710" y="0"/>
                      </a:moveTo>
                      <a:lnTo>
                        <a:pt x="1060151" y="0"/>
                      </a:lnTo>
                      <a:cubicBezTo>
                        <a:pt x="1111353" y="0"/>
                        <a:pt x="1152861" y="41508"/>
                        <a:pt x="1152861" y="92710"/>
                      </a:cubicBezTo>
                      <a:lnTo>
                        <a:pt x="1152861" y="659219"/>
                      </a:lnTo>
                      <a:cubicBezTo>
                        <a:pt x="1152861" y="683807"/>
                        <a:pt x="1143093" y="707389"/>
                        <a:pt x="1125707" y="724775"/>
                      </a:cubicBezTo>
                      <a:cubicBezTo>
                        <a:pt x="1108320" y="742162"/>
                        <a:pt x="1084739" y="751929"/>
                        <a:pt x="1060151" y="751929"/>
                      </a:cubicBezTo>
                      <a:lnTo>
                        <a:pt x="92710" y="751929"/>
                      </a:lnTo>
                      <a:cubicBezTo>
                        <a:pt x="41508" y="751929"/>
                        <a:pt x="0" y="710422"/>
                        <a:pt x="0" y="659219"/>
                      </a:cubicBezTo>
                      <a:lnTo>
                        <a:pt x="0" y="92710"/>
                      </a:lnTo>
                      <a:cubicBezTo>
                        <a:pt x="0" y="41508"/>
                        <a:pt x="41508" y="0"/>
                        <a:pt x="92710" y="0"/>
                      </a:cubicBezTo>
                      <a:close/>
                    </a:path>
                  </a:pathLst>
                </a:custGeom>
                <a:solidFill>
                  <a:srgbClr val="E9F1FF"/>
                </a:solidFill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35" name="TextBox 26">
                  <a:extLst>
                    <a:ext uri="{FF2B5EF4-FFF2-40B4-BE49-F238E27FC236}">
                      <a16:creationId xmlns:a16="http://schemas.microsoft.com/office/drawing/2014/main" id="{C1067202-06C3-97D9-F1A8-A74FB097A1D4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0" y="-57150"/>
                  <a:ext cx="1152861" cy="809079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3360"/>
                    </a:lnSpc>
                  </a:pPr>
                  <a:endParaRPr/>
                </a:p>
              </p:txBody>
            </p:sp>
          </p:grpSp>
          <p:sp>
            <p:nvSpPr>
              <p:cNvPr id="30" name="TextBox 27">
                <a:extLst>
                  <a:ext uri="{FF2B5EF4-FFF2-40B4-BE49-F238E27FC236}">
                    <a16:creationId xmlns:a16="http://schemas.microsoft.com/office/drawing/2014/main" id="{3BC98E29-BA3B-67E9-87DD-715B0B31D3D8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724341" y="211438"/>
                <a:ext cx="1953694" cy="324875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1919"/>
                  </a:lnSpc>
                  <a:spcBef>
                    <a:spcPct val="0"/>
                  </a:spcBef>
                </a:pPr>
                <a:r>
                  <a:rPr lang="en-US" sz="2000" b="1">
                    <a:solidFill>
                      <a:srgbClr val="5271FF"/>
                    </a:solidFill>
                    <a:latin typeface="Arita Dotum Bold"/>
                    <a:ea typeface="Arita Dotum Bold"/>
                    <a:cs typeface="Arita Dotum Bold"/>
                    <a:sym typeface="Arita Dotum Bold"/>
                  </a:rPr>
                  <a:t>Switch</a:t>
                </a:r>
              </a:p>
            </p:txBody>
          </p:sp>
          <p:sp>
            <p:nvSpPr>
              <p:cNvPr id="31" name="TextBox 28">
                <a:extLst>
                  <a:ext uri="{FF2B5EF4-FFF2-40B4-BE49-F238E27FC236}">
                    <a16:creationId xmlns:a16="http://schemas.microsoft.com/office/drawing/2014/main" id="{A4601CCC-28D9-A45E-AB8A-6CF8115FE7A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855589"/>
                <a:ext cx="2703748" cy="4673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863"/>
                  </a:lnSpc>
                  <a:spcBef>
                    <a:spcPct val="0"/>
                  </a:spcBef>
                </a:pPr>
                <a:endParaRPr 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endParaRPr>
              </a:p>
            </p:txBody>
          </p:sp>
          <p:sp>
            <p:nvSpPr>
              <p:cNvPr id="32" name="TextBox 29">
                <a:extLst>
                  <a:ext uri="{FF2B5EF4-FFF2-40B4-BE49-F238E27FC236}">
                    <a16:creationId xmlns:a16="http://schemas.microsoft.com/office/drawing/2014/main" id="{09B4138F-CC95-D98C-B152-AD13309B897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50005" y="1458206"/>
                <a:ext cx="1868352" cy="68899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131"/>
                  </a:lnSpc>
                  <a:spcBef>
                    <a:spcPct val="0"/>
                  </a:spcBef>
                </a:pPr>
                <a:endParaRPr lang="en-US" sz="1300" dirty="0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endParaRPr>
              </a:p>
              <a:p>
                <a:pPr marL="0" lvl="0" indent="0" algn="l">
                  <a:lnSpc>
                    <a:spcPts val="2131"/>
                  </a:lnSpc>
                  <a:spcBef>
                    <a:spcPct val="0"/>
                  </a:spcBef>
                </a:pPr>
                <a:r>
                  <a:rPr lang="ko-KR" altLang="en-US" sz="1300" dirty="0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rPr>
                  <a:t>리셋 버튼</a:t>
                </a:r>
              </a:p>
            </p:txBody>
          </p:sp>
          <p:sp>
            <p:nvSpPr>
              <p:cNvPr id="33" name="TextBox 30">
                <a:extLst>
                  <a:ext uri="{FF2B5EF4-FFF2-40B4-BE49-F238E27FC236}">
                    <a16:creationId xmlns:a16="http://schemas.microsoft.com/office/drawing/2014/main" id="{9F64AF6B-ED9E-BF51-D840-C8B2BD07B898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0549" y="2076574"/>
                <a:ext cx="4301279" cy="2958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1864"/>
                  </a:lnSpc>
                  <a:spcBef>
                    <a:spcPct val="0"/>
                  </a:spcBef>
                </a:pPr>
                <a:endParaRPr 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endParaRPr>
              </a:p>
            </p:txBody>
          </p:sp>
        </p:grpSp>
        <p:pic>
          <p:nvPicPr>
            <p:cNvPr id="97" name="Picture 35" descr="Picture 35">
              <a:extLst>
                <a:ext uri="{FF2B5EF4-FFF2-40B4-BE49-F238E27FC236}">
                  <a16:creationId xmlns:a16="http://schemas.microsoft.com/office/drawing/2014/main" id="{84F4CB29-23B6-3323-7062-A8D64BB8D32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72843" y="2759201"/>
              <a:ext cx="2236672" cy="2053845"/>
            </a:xfrm>
            <a:prstGeom prst="rect">
              <a:avLst/>
            </a:prstGeom>
            <a:ln w="12700">
              <a:miter lim="400000"/>
            </a:ln>
          </p:spPr>
        </p:pic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03D92F83-E598-2887-341C-B89718AAC6CE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9128081" y="2050600"/>
              <a:ext cx="4051784" cy="2843547"/>
              <a:chOff x="9128081" y="2050600"/>
              <a:chExt cx="4051784" cy="2843547"/>
            </a:xfrm>
          </p:grpSpPr>
          <p:grpSp>
            <p:nvGrpSpPr>
              <p:cNvPr id="100" name="Group 23">
                <a:extLst>
                  <a:ext uri="{FF2B5EF4-FFF2-40B4-BE49-F238E27FC236}">
                    <a16:creationId xmlns:a16="http://schemas.microsoft.com/office/drawing/2014/main" id="{3DC2BA4D-7C7B-BD36-3AD6-E0E71980EF5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9128081" y="2050600"/>
                <a:ext cx="4051784" cy="2843547"/>
                <a:chOff x="0" y="-267809"/>
                <a:chExt cx="5402378" cy="3791396"/>
              </a:xfrm>
            </p:grpSpPr>
            <p:grpSp>
              <p:nvGrpSpPr>
                <p:cNvPr id="101" name="Group 24">
                  <a:extLst>
                    <a:ext uri="{FF2B5EF4-FFF2-40B4-BE49-F238E27FC236}">
                      <a16:creationId xmlns:a16="http://schemas.microsoft.com/office/drawing/2014/main" id="{5F4BC442-6EC3-FFE0-14A5-C48DBE09BB9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0" y="-267809"/>
                  <a:ext cx="5402378" cy="3791396"/>
                  <a:chOff x="0" y="-57150"/>
                  <a:chExt cx="1152861" cy="809079"/>
                </a:xfrm>
              </p:grpSpPr>
              <p:sp>
                <p:nvSpPr>
                  <p:cNvPr id="106" name="Freeform 25">
                    <a:extLst>
                      <a:ext uri="{FF2B5EF4-FFF2-40B4-BE49-F238E27FC236}">
                        <a16:creationId xmlns:a16="http://schemas.microsoft.com/office/drawing/2014/main" id="{13E70FF5-9E11-7718-D5E8-09EBA3C6EA47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0"/>
                    <a:ext cx="1152861" cy="751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2861" h="751929">
                        <a:moveTo>
                          <a:pt x="92710" y="0"/>
                        </a:moveTo>
                        <a:lnTo>
                          <a:pt x="1060151" y="0"/>
                        </a:lnTo>
                        <a:cubicBezTo>
                          <a:pt x="1111353" y="0"/>
                          <a:pt x="1152861" y="41508"/>
                          <a:pt x="1152861" y="92710"/>
                        </a:cubicBezTo>
                        <a:lnTo>
                          <a:pt x="1152861" y="659219"/>
                        </a:lnTo>
                        <a:cubicBezTo>
                          <a:pt x="1152861" y="683807"/>
                          <a:pt x="1143093" y="707389"/>
                          <a:pt x="1125707" y="724775"/>
                        </a:cubicBezTo>
                        <a:cubicBezTo>
                          <a:pt x="1108320" y="742162"/>
                          <a:pt x="1084739" y="751929"/>
                          <a:pt x="1060151" y="751929"/>
                        </a:cubicBezTo>
                        <a:lnTo>
                          <a:pt x="92710" y="751929"/>
                        </a:lnTo>
                        <a:cubicBezTo>
                          <a:pt x="41508" y="751929"/>
                          <a:pt x="0" y="710422"/>
                          <a:pt x="0" y="659219"/>
                        </a:cubicBezTo>
                        <a:lnTo>
                          <a:pt x="0" y="92710"/>
                        </a:lnTo>
                        <a:cubicBezTo>
                          <a:pt x="0" y="41508"/>
                          <a:pt x="41508" y="0"/>
                          <a:pt x="92710" y="0"/>
                        </a:cubicBezTo>
                        <a:close/>
                      </a:path>
                    </a:pathLst>
                  </a:custGeom>
                  <a:solidFill>
                    <a:srgbClr val="E9F1FF"/>
                  </a:solidFill>
                </p:spPr>
                <p:txBody>
                  <a:bodyPr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TextBox 26">
                    <a:extLst>
                      <a:ext uri="{FF2B5EF4-FFF2-40B4-BE49-F238E27FC236}">
                        <a16:creationId xmlns:a16="http://schemas.microsoft.com/office/drawing/2014/main" id="{496EE326-F3C8-EBD1-3E93-3636949EFC38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-57150"/>
                    <a:ext cx="1152861" cy="809079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3360"/>
                      </a:lnSpc>
                    </a:pPr>
                    <a:endParaRPr/>
                  </a:p>
                </p:txBody>
              </p:sp>
            </p:grpSp>
            <p:sp>
              <p:nvSpPr>
                <p:cNvPr id="102" name="TextBox 27">
                  <a:extLst>
                    <a:ext uri="{FF2B5EF4-FFF2-40B4-BE49-F238E27FC236}">
                      <a16:creationId xmlns:a16="http://schemas.microsoft.com/office/drawing/2014/main" id="{198CEB7E-3E60-109A-3F89-563CBFA88946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63901" y="211436"/>
                  <a:ext cx="4893173" cy="32487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ctr">
                    <a:lnSpc>
                      <a:spcPts val="1919"/>
                    </a:lnSpc>
                    <a:spcBef>
                      <a:spcPct val="0"/>
                    </a:spcBef>
                  </a:pPr>
                  <a:r>
                    <a:rPr 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SG-90 Servo Motor</a:t>
                  </a:r>
                </a:p>
              </p:txBody>
            </p:sp>
            <p:sp>
              <p:nvSpPr>
                <p:cNvPr id="103" name="TextBox 28">
                  <a:extLst>
                    <a:ext uri="{FF2B5EF4-FFF2-40B4-BE49-F238E27FC236}">
                      <a16:creationId xmlns:a16="http://schemas.microsoft.com/office/drawing/2014/main" id="{A343B25B-976D-CEF7-5E71-883EF0DBDFC8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855589"/>
                  <a:ext cx="2703748" cy="4673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863"/>
                    </a:lnSpc>
                    <a:spcBef>
                      <a:spcPct val="0"/>
                    </a:spcBef>
                  </a:pPr>
                  <a:endParaRPr lang="en-US" sz="2045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04" name="TextBox 29">
                  <a:extLst>
                    <a:ext uri="{FF2B5EF4-FFF2-40B4-BE49-F238E27FC236}">
                      <a16:creationId xmlns:a16="http://schemas.microsoft.com/office/drawing/2014/main" id="{C9C85646-0F18-E8A1-7A8C-26BE2A667880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412076" y="1663223"/>
                  <a:ext cx="1868352" cy="329920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131"/>
                    </a:lnSpc>
                    <a:spcBef>
                      <a:spcPct val="0"/>
                    </a:spcBef>
                  </a:pPr>
                  <a:r>
                    <a:rPr lang="ko-KR" altLang="en-US" sz="1300">
                      <a:solidFill>
                        <a:srgbClr val="0D0D50"/>
                      </a:solidFill>
                      <a:latin typeface="TDTD평고딕"/>
                      <a:ea typeface="TDTD평고딕"/>
                      <a:cs typeface="TDTD평고딕"/>
                      <a:sym typeface="TDTD평고딕"/>
                    </a:rPr>
                    <a:t>십자가 장애물</a:t>
                  </a:r>
                  <a:endParaRPr lang="en-US" sz="1300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05" name="TextBox 30">
                  <a:extLst>
                    <a:ext uri="{FF2B5EF4-FFF2-40B4-BE49-F238E27FC236}">
                      <a16:creationId xmlns:a16="http://schemas.microsoft.com/office/drawing/2014/main" id="{D03480CB-8A09-D50A-4856-9807CED298E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2076574"/>
                  <a:ext cx="4301279" cy="2958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1864"/>
                    </a:lnSpc>
                    <a:spcBef>
                      <a:spcPct val="0"/>
                    </a:spcBef>
                  </a:pPr>
                  <a:endParaRPr lang="en-US" sz="1331" b="1">
                    <a:solidFill>
                      <a:srgbClr val="0D0D50"/>
                    </a:solidFill>
                    <a:latin typeface="Arita Dotum Light"/>
                    <a:ea typeface="Arita Dotum Light"/>
                    <a:cs typeface="Arita Dotum Light"/>
                    <a:sym typeface="Arita Dotum Light"/>
                  </a:endParaRPr>
                </a:p>
              </p:txBody>
            </p:sp>
          </p:grpSp>
          <p:pic>
            <p:nvPicPr>
              <p:cNvPr id="108" name="Picture 35">
                <a:extLst>
                  <a:ext uri="{FF2B5EF4-FFF2-40B4-BE49-F238E27FC236}">
                    <a16:creationId xmlns:a16="http://schemas.microsoft.com/office/drawing/2014/main" id="{8AB74D89-1C47-3845-D829-29E43F2DACD6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295771" y="2754119"/>
                <a:ext cx="2170541" cy="2053845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CC0B5FB8-8A19-1E6E-2FD9-503B01051E30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3369790" y="2050179"/>
              <a:ext cx="4051784" cy="2843547"/>
              <a:chOff x="5090618" y="2208082"/>
              <a:chExt cx="4051784" cy="2843547"/>
            </a:xfrm>
          </p:grpSpPr>
          <p:grpSp>
            <p:nvGrpSpPr>
              <p:cNvPr id="118" name="Group 23">
                <a:extLst>
                  <a:ext uri="{FF2B5EF4-FFF2-40B4-BE49-F238E27FC236}">
                    <a16:creationId xmlns:a16="http://schemas.microsoft.com/office/drawing/2014/main" id="{9DAE1C8F-ECEB-0BE1-A963-ACB25F7015F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090618" y="2208082"/>
                <a:ext cx="4051784" cy="2843547"/>
                <a:chOff x="0" y="-267809"/>
                <a:chExt cx="5402378" cy="3791396"/>
              </a:xfrm>
            </p:grpSpPr>
            <p:grpSp>
              <p:nvGrpSpPr>
                <p:cNvPr id="119" name="Group 24">
                  <a:extLst>
                    <a:ext uri="{FF2B5EF4-FFF2-40B4-BE49-F238E27FC236}">
                      <a16:creationId xmlns:a16="http://schemas.microsoft.com/office/drawing/2014/main" id="{9AA09AC2-D893-9F7F-A43E-D84A788B670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0" y="-267809"/>
                  <a:ext cx="5402378" cy="3791396"/>
                  <a:chOff x="0" y="-57150"/>
                  <a:chExt cx="1152861" cy="809079"/>
                </a:xfrm>
              </p:grpSpPr>
              <p:sp>
                <p:nvSpPr>
                  <p:cNvPr id="124" name="Freeform 25">
                    <a:extLst>
                      <a:ext uri="{FF2B5EF4-FFF2-40B4-BE49-F238E27FC236}">
                        <a16:creationId xmlns:a16="http://schemas.microsoft.com/office/drawing/2014/main" id="{37A0BEB4-459A-C4B1-6D02-6AAAC7455D68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0"/>
                    <a:ext cx="1152861" cy="751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2861" h="751929">
                        <a:moveTo>
                          <a:pt x="92710" y="0"/>
                        </a:moveTo>
                        <a:lnTo>
                          <a:pt x="1060151" y="0"/>
                        </a:lnTo>
                        <a:cubicBezTo>
                          <a:pt x="1111353" y="0"/>
                          <a:pt x="1152861" y="41508"/>
                          <a:pt x="1152861" y="92710"/>
                        </a:cubicBezTo>
                        <a:lnTo>
                          <a:pt x="1152861" y="659219"/>
                        </a:lnTo>
                        <a:cubicBezTo>
                          <a:pt x="1152861" y="683807"/>
                          <a:pt x="1143093" y="707389"/>
                          <a:pt x="1125707" y="724775"/>
                        </a:cubicBezTo>
                        <a:cubicBezTo>
                          <a:pt x="1108320" y="742162"/>
                          <a:pt x="1084739" y="751929"/>
                          <a:pt x="1060151" y="751929"/>
                        </a:cubicBezTo>
                        <a:lnTo>
                          <a:pt x="92710" y="751929"/>
                        </a:lnTo>
                        <a:cubicBezTo>
                          <a:pt x="41508" y="751929"/>
                          <a:pt x="0" y="710422"/>
                          <a:pt x="0" y="659219"/>
                        </a:cubicBezTo>
                        <a:lnTo>
                          <a:pt x="0" y="92710"/>
                        </a:lnTo>
                        <a:cubicBezTo>
                          <a:pt x="0" y="41508"/>
                          <a:pt x="41508" y="0"/>
                          <a:pt x="92710" y="0"/>
                        </a:cubicBezTo>
                        <a:close/>
                      </a:path>
                    </a:pathLst>
                  </a:custGeom>
                  <a:solidFill>
                    <a:srgbClr val="E9F1FF"/>
                  </a:solidFill>
                </p:spPr>
                <p:txBody>
                  <a:bodyPr/>
                  <a:lstStyle/>
                  <a:p>
                    <a:endParaRPr lang="ko-KR" altLang="en-US"/>
                  </a:p>
                </p:txBody>
              </p:sp>
              <p:sp>
                <p:nvSpPr>
                  <p:cNvPr id="125" name="TextBox 26">
                    <a:extLst>
                      <a:ext uri="{FF2B5EF4-FFF2-40B4-BE49-F238E27FC236}">
                        <a16:creationId xmlns:a16="http://schemas.microsoft.com/office/drawing/2014/main" id="{57172BA1-0E29-A054-9DF5-8EE9067F1708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-57150"/>
                    <a:ext cx="1152861" cy="809079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3360"/>
                      </a:lnSpc>
                    </a:pPr>
                    <a:endParaRPr/>
                  </a:p>
                </p:txBody>
              </p:sp>
            </p:grpSp>
            <p:sp>
              <p:nvSpPr>
                <p:cNvPr id="120" name="TextBox 27">
                  <a:extLst>
                    <a:ext uri="{FF2B5EF4-FFF2-40B4-BE49-F238E27FC236}">
                      <a16:creationId xmlns:a16="http://schemas.microsoft.com/office/drawing/2014/main" id="{71E67B1D-E093-91B4-8187-A8DF66449ADB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58413" y="211438"/>
                  <a:ext cx="4775199" cy="32487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ctr">
                    <a:lnSpc>
                      <a:spcPts val="1919"/>
                    </a:lnSpc>
                    <a:spcBef>
                      <a:spcPct val="0"/>
                    </a:spcBef>
                  </a:pPr>
                  <a:r>
                    <a:rPr lang="en-US" altLang="ko-KR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Light</a:t>
                  </a:r>
                  <a:r>
                    <a:rPr lang="ko-KR" alt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 </a:t>
                  </a:r>
                  <a:r>
                    <a:rPr lang="en-US" altLang="ko-KR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Emitting</a:t>
                  </a:r>
                  <a:r>
                    <a:rPr lang="ko-KR" alt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 </a:t>
                  </a:r>
                  <a:r>
                    <a:rPr lang="en-US" altLang="ko-KR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Diode</a:t>
                  </a:r>
                  <a:endParaRPr lang="en-US" sz="2000" b="1">
                    <a:solidFill>
                      <a:srgbClr val="5271FF"/>
                    </a:solidFill>
                    <a:latin typeface="Arita Dotum Bold"/>
                    <a:ea typeface="Arita Dotum Bold"/>
                    <a:cs typeface="Arita Dotum Bold"/>
                    <a:sym typeface="Arita Dotum Bold"/>
                  </a:endParaRPr>
                </a:p>
              </p:txBody>
            </p:sp>
            <p:sp>
              <p:nvSpPr>
                <p:cNvPr id="121" name="TextBox 28">
                  <a:extLst>
                    <a:ext uri="{FF2B5EF4-FFF2-40B4-BE49-F238E27FC236}">
                      <a16:creationId xmlns:a16="http://schemas.microsoft.com/office/drawing/2014/main" id="{13933529-DF62-4019-3A2A-707F5DD2F534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855589"/>
                  <a:ext cx="2703748" cy="4673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863"/>
                    </a:lnSpc>
                    <a:spcBef>
                      <a:spcPct val="0"/>
                    </a:spcBef>
                  </a:pPr>
                  <a:endParaRPr lang="en-US" sz="2045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22" name="TextBox 29">
                  <a:extLst>
                    <a:ext uri="{FF2B5EF4-FFF2-40B4-BE49-F238E27FC236}">
                      <a16:creationId xmlns:a16="http://schemas.microsoft.com/office/drawing/2014/main" id="{C9BFD063-6215-3963-4248-559017826EE3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161532" y="1583367"/>
                  <a:ext cx="2096266" cy="329920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131"/>
                    </a:lnSpc>
                    <a:spcBef>
                      <a:spcPct val="0"/>
                    </a:spcBef>
                  </a:pPr>
                  <a:r>
                    <a:rPr lang="ko-KR" altLang="en-US" sz="1300">
                      <a:solidFill>
                        <a:srgbClr val="0D0D50"/>
                      </a:solidFill>
                      <a:latin typeface="TDTD평고딕"/>
                      <a:ea typeface="TDTD평고딕"/>
                      <a:cs typeface="TDTD평고딕"/>
                      <a:sym typeface="TDTD평고딕"/>
                    </a:rPr>
                    <a:t>공이 지나갈 때 깜빡</a:t>
                  </a:r>
                </a:p>
              </p:txBody>
            </p:sp>
            <p:sp>
              <p:nvSpPr>
                <p:cNvPr id="123" name="TextBox 30">
                  <a:extLst>
                    <a:ext uri="{FF2B5EF4-FFF2-40B4-BE49-F238E27FC236}">
                      <a16:creationId xmlns:a16="http://schemas.microsoft.com/office/drawing/2014/main" id="{37678606-8208-F8C8-6678-7D3C4263C53E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2076574"/>
                  <a:ext cx="4301279" cy="2958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1864"/>
                    </a:lnSpc>
                    <a:spcBef>
                      <a:spcPct val="0"/>
                    </a:spcBef>
                  </a:pPr>
                  <a:endParaRPr lang="en-US" sz="1331" b="1">
                    <a:solidFill>
                      <a:srgbClr val="0D0D50"/>
                    </a:solidFill>
                    <a:latin typeface="Arita Dotum Light"/>
                    <a:ea typeface="Arita Dotum Light"/>
                    <a:cs typeface="Arita Dotum Light"/>
                    <a:sym typeface="Arita Dotum Light"/>
                  </a:endParaRPr>
                </a:p>
              </p:txBody>
            </p:sp>
          </p:grpSp>
          <p:pic>
            <p:nvPicPr>
              <p:cNvPr id="126" name="Picture 35">
                <a:extLst>
                  <a:ext uri="{FF2B5EF4-FFF2-40B4-BE49-F238E27FC236}">
                    <a16:creationId xmlns:a16="http://schemas.microsoft.com/office/drawing/2014/main" id="{2676995B-37B9-C9FD-098E-337CA55B8EA8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301291" y="2911601"/>
                <a:ext cx="2084575" cy="2053845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8EAA13F9-14E3-7FD8-8513-F99330B69E2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938218" y="4853645"/>
              <a:ext cx="4051784" cy="2843547"/>
              <a:chOff x="5090618" y="2208082"/>
              <a:chExt cx="4051784" cy="2843547"/>
            </a:xfrm>
          </p:grpSpPr>
          <p:grpSp>
            <p:nvGrpSpPr>
              <p:cNvPr id="128" name="Group 23">
                <a:extLst>
                  <a:ext uri="{FF2B5EF4-FFF2-40B4-BE49-F238E27FC236}">
                    <a16:creationId xmlns:a16="http://schemas.microsoft.com/office/drawing/2014/main" id="{70C46C0B-A023-009D-B429-6E96E1CF291A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090618" y="2208082"/>
                <a:ext cx="4051784" cy="2843547"/>
                <a:chOff x="0" y="-267809"/>
                <a:chExt cx="5402378" cy="3791396"/>
              </a:xfrm>
            </p:grpSpPr>
            <p:grpSp>
              <p:nvGrpSpPr>
                <p:cNvPr id="129" name="Group 24">
                  <a:extLst>
                    <a:ext uri="{FF2B5EF4-FFF2-40B4-BE49-F238E27FC236}">
                      <a16:creationId xmlns:a16="http://schemas.microsoft.com/office/drawing/2014/main" id="{18914098-7D92-49F0-3AD3-D3ADD6733666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0" y="-267809"/>
                  <a:ext cx="5402378" cy="3791396"/>
                  <a:chOff x="0" y="-57150"/>
                  <a:chExt cx="1152861" cy="809079"/>
                </a:xfrm>
              </p:grpSpPr>
              <p:sp>
                <p:nvSpPr>
                  <p:cNvPr id="134" name="Freeform 25">
                    <a:extLst>
                      <a:ext uri="{FF2B5EF4-FFF2-40B4-BE49-F238E27FC236}">
                        <a16:creationId xmlns:a16="http://schemas.microsoft.com/office/drawing/2014/main" id="{4632D600-213C-F1C1-416C-852D5CCD85D2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0"/>
                    <a:ext cx="1152861" cy="751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2861" h="751929">
                        <a:moveTo>
                          <a:pt x="92710" y="0"/>
                        </a:moveTo>
                        <a:lnTo>
                          <a:pt x="1060151" y="0"/>
                        </a:lnTo>
                        <a:cubicBezTo>
                          <a:pt x="1111353" y="0"/>
                          <a:pt x="1152861" y="41508"/>
                          <a:pt x="1152861" y="92710"/>
                        </a:cubicBezTo>
                        <a:lnTo>
                          <a:pt x="1152861" y="659219"/>
                        </a:lnTo>
                        <a:cubicBezTo>
                          <a:pt x="1152861" y="683807"/>
                          <a:pt x="1143093" y="707389"/>
                          <a:pt x="1125707" y="724775"/>
                        </a:cubicBezTo>
                        <a:cubicBezTo>
                          <a:pt x="1108320" y="742162"/>
                          <a:pt x="1084739" y="751929"/>
                          <a:pt x="1060151" y="751929"/>
                        </a:cubicBezTo>
                        <a:lnTo>
                          <a:pt x="92710" y="751929"/>
                        </a:lnTo>
                        <a:cubicBezTo>
                          <a:pt x="41508" y="751929"/>
                          <a:pt x="0" y="710422"/>
                          <a:pt x="0" y="659219"/>
                        </a:cubicBezTo>
                        <a:lnTo>
                          <a:pt x="0" y="92710"/>
                        </a:lnTo>
                        <a:cubicBezTo>
                          <a:pt x="0" y="41508"/>
                          <a:pt x="41508" y="0"/>
                          <a:pt x="92710" y="0"/>
                        </a:cubicBezTo>
                        <a:close/>
                      </a:path>
                    </a:pathLst>
                  </a:custGeom>
                  <a:solidFill>
                    <a:srgbClr val="E9F1FF"/>
                  </a:solidFill>
                </p:spPr>
                <p:txBody>
                  <a:bodyPr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5" name="TextBox 26">
                    <a:extLst>
                      <a:ext uri="{FF2B5EF4-FFF2-40B4-BE49-F238E27FC236}">
                        <a16:creationId xmlns:a16="http://schemas.microsoft.com/office/drawing/2014/main" id="{7A1853C3-3982-0EC7-AE25-8A08EE560A20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-57150"/>
                    <a:ext cx="1152861" cy="809079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3360"/>
                      </a:lnSpc>
                    </a:pPr>
                    <a:endParaRPr/>
                  </a:p>
                </p:txBody>
              </p:sp>
            </p:grpSp>
            <p:sp>
              <p:nvSpPr>
                <p:cNvPr id="130" name="TextBox 27">
                  <a:extLst>
                    <a:ext uri="{FF2B5EF4-FFF2-40B4-BE49-F238E27FC236}">
                      <a16:creationId xmlns:a16="http://schemas.microsoft.com/office/drawing/2014/main" id="{75815D72-0900-1514-04F9-BD82C873019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24509" y="182026"/>
                  <a:ext cx="4893849" cy="32487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ctr">
                    <a:lnSpc>
                      <a:spcPts val="1919"/>
                    </a:lnSpc>
                    <a:spcBef>
                      <a:spcPct val="0"/>
                    </a:spcBef>
                  </a:pPr>
                  <a:r>
                    <a:rPr 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1602 Liquid Crystal Display</a:t>
                  </a:r>
                </a:p>
              </p:txBody>
            </p:sp>
            <p:sp>
              <p:nvSpPr>
                <p:cNvPr id="131" name="TextBox 28">
                  <a:extLst>
                    <a:ext uri="{FF2B5EF4-FFF2-40B4-BE49-F238E27FC236}">
                      <a16:creationId xmlns:a16="http://schemas.microsoft.com/office/drawing/2014/main" id="{2AE0A366-408D-5F83-53BA-D7914C485D8A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855589"/>
                  <a:ext cx="2703748" cy="4673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863"/>
                    </a:lnSpc>
                    <a:spcBef>
                      <a:spcPct val="0"/>
                    </a:spcBef>
                  </a:pPr>
                  <a:endParaRPr lang="en-US" sz="2045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32" name="TextBox 29">
                  <a:extLst>
                    <a:ext uri="{FF2B5EF4-FFF2-40B4-BE49-F238E27FC236}">
                      <a16:creationId xmlns:a16="http://schemas.microsoft.com/office/drawing/2014/main" id="{3F21DEC2-3D3A-3A72-5B0D-E624849498AD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360286" y="1480018"/>
                  <a:ext cx="1868352" cy="329920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131"/>
                    </a:lnSpc>
                    <a:spcBef>
                      <a:spcPct val="0"/>
                    </a:spcBef>
                  </a:pPr>
                  <a:r>
                    <a:rPr lang="ko-KR" altLang="en-US" sz="1300">
                      <a:solidFill>
                        <a:srgbClr val="0D0D50"/>
                      </a:solidFill>
                      <a:latin typeface="TDTD평고딕"/>
                      <a:ea typeface="TDTD평고딕"/>
                      <a:cs typeface="TDTD평고딕"/>
                      <a:sym typeface="TDTD평고딕"/>
                    </a:rPr>
                    <a:t>점수 표시</a:t>
                  </a:r>
                </a:p>
              </p:txBody>
            </p:sp>
            <p:sp>
              <p:nvSpPr>
                <p:cNvPr id="133" name="TextBox 30">
                  <a:extLst>
                    <a:ext uri="{FF2B5EF4-FFF2-40B4-BE49-F238E27FC236}">
                      <a16:creationId xmlns:a16="http://schemas.microsoft.com/office/drawing/2014/main" id="{B4D1C1BD-7A48-062C-3C48-D9F0B093395A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2076574"/>
                  <a:ext cx="4301279" cy="2958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1864"/>
                    </a:lnSpc>
                    <a:spcBef>
                      <a:spcPct val="0"/>
                    </a:spcBef>
                  </a:pPr>
                  <a:endParaRPr lang="en-US" sz="1331" b="1">
                    <a:solidFill>
                      <a:srgbClr val="0D0D50"/>
                    </a:solidFill>
                    <a:latin typeface="Arita Dotum Light"/>
                    <a:ea typeface="Arita Dotum Light"/>
                    <a:cs typeface="Arita Dotum Light"/>
                    <a:sym typeface="Arita Dotum Light"/>
                  </a:endParaRPr>
                </a:p>
              </p:txBody>
            </p:sp>
          </p:grpSp>
          <p:pic>
            <p:nvPicPr>
              <p:cNvPr id="136" name="Picture 35">
                <a:extLst>
                  <a:ext uri="{FF2B5EF4-FFF2-40B4-BE49-F238E27FC236}">
                    <a16:creationId xmlns:a16="http://schemas.microsoft.com/office/drawing/2014/main" id="{50202C66-BAA8-643D-2716-AFA5DF00BFB7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225243" y="3198701"/>
                <a:ext cx="2236672" cy="1479644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  <p:grpSp>
          <p:nvGrpSpPr>
            <p:cNvPr id="147" name="그룹 146">
              <a:extLst>
                <a:ext uri="{FF2B5EF4-FFF2-40B4-BE49-F238E27FC236}">
                  <a16:creationId xmlns:a16="http://schemas.microsoft.com/office/drawing/2014/main" id="{D8C5B61A-46B3-B9DF-9BB5-BA8BD2CDB77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9138920" y="4875927"/>
              <a:ext cx="4051784" cy="2843547"/>
              <a:chOff x="5090618" y="2208082"/>
              <a:chExt cx="4051784" cy="2843547"/>
            </a:xfrm>
          </p:grpSpPr>
          <p:grpSp>
            <p:nvGrpSpPr>
              <p:cNvPr id="138" name="Group 23">
                <a:extLst>
                  <a:ext uri="{FF2B5EF4-FFF2-40B4-BE49-F238E27FC236}">
                    <a16:creationId xmlns:a16="http://schemas.microsoft.com/office/drawing/2014/main" id="{165C5341-1AA1-A852-E07B-0EAD3842C8D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090618" y="2208082"/>
                <a:ext cx="4051784" cy="2843547"/>
                <a:chOff x="0" y="-267809"/>
                <a:chExt cx="5402378" cy="3791396"/>
              </a:xfrm>
            </p:grpSpPr>
            <p:grpSp>
              <p:nvGrpSpPr>
                <p:cNvPr id="139" name="Group 24">
                  <a:extLst>
                    <a:ext uri="{FF2B5EF4-FFF2-40B4-BE49-F238E27FC236}">
                      <a16:creationId xmlns:a16="http://schemas.microsoft.com/office/drawing/2014/main" id="{35BE393A-CBB1-5701-D77C-7FD51966685D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0" y="-267809"/>
                  <a:ext cx="5402378" cy="3791396"/>
                  <a:chOff x="0" y="-57150"/>
                  <a:chExt cx="1152861" cy="809079"/>
                </a:xfrm>
              </p:grpSpPr>
              <p:sp>
                <p:nvSpPr>
                  <p:cNvPr id="144" name="Freeform 25">
                    <a:extLst>
                      <a:ext uri="{FF2B5EF4-FFF2-40B4-BE49-F238E27FC236}">
                        <a16:creationId xmlns:a16="http://schemas.microsoft.com/office/drawing/2014/main" id="{C987FE9F-C7A4-47B9-5C35-B3355580D35D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0"/>
                    <a:ext cx="1152861" cy="751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2861" h="751929">
                        <a:moveTo>
                          <a:pt x="92710" y="0"/>
                        </a:moveTo>
                        <a:lnTo>
                          <a:pt x="1060151" y="0"/>
                        </a:lnTo>
                        <a:cubicBezTo>
                          <a:pt x="1111353" y="0"/>
                          <a:pt x="1152861" y="41508"/>
                          <a:pt x="1152861" y="92710"/>
                        </a:cubicBezTo>
                        <a:lnTo>
                          <a:pt x="1152861" y="659219"/>
                        </a:lnTo>
                        <a:cubicBezTo>
                          <a:pt x="1152861" y="683807"/>
                          <a:pt x="1143093" y="707389"/>
                          <a:pt x="1125707" y="724775"/>
                        </a:cubicBezTo>
                        <a:cubicBezTo>
                          <a:pt x="1108320" y="742162"/>
                          <a:pt x="1084739" y="751929"/>
                          <a:pt x="1060151" y="751929"/>
                        </a:cubicBezTo>
                        <a:lnTo>
                          <a:pt x="92710" y="751929"/>
                        </a:lnTo>
                        <a:cubicBezTo>
                          <a:pt x="41508" y="751929"/>
                          <a:pt x="0" y="710422"/>
                          <a:pt x="0" y="659219"/>
                        </a:cubicBezTo>
                        <a:lnTo>
                          <a:pt x="0" y="92710"/>
                        </a:lnTo>
                        <a:cubicBezTo>
                          <a:pt x="0" y="41508"/>
                          <a:pt x="41508" y="0"/>
                          <a:pt x="92710" y="0"/>
                        </a:cubicBezTo>
                        <a:close/>
                      </a:path>
                    </a:pathLst>
                  </a:custGeom>
                  <a:solidFill>
                    <a:srgbClr val="E9F1FF"/>
                  </a:solidFill>
                </p:spPr>
                <p:txBody>
                  <a:bodyPr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5" name="TextBox 26">
                    <a:extLst>
                      <a:ext uri="{FF2B5EF4-FFF2-40B4-BE49-F238E27FC236}">
                        <a16:creationId xmlns:a16="http://schemas.microsoft.com/office/drawing/2014/main" id="{2CEBAEF4-90D0-666C-0266-6F7628AAD7A1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-57150"/>
                    <a:ext cx="1152861" cy="809079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3360"/>
                      </a:lnSpc>
                    </a:pPr>
                    <a:endParaRPr/>
                  </a:p>
                </p:txBody>
              </p:sp>
            </p:grpSp>
            <p:sp>
              <p:nvSpPr>
                <p:cNvPr id="140" name="TextBox 27">
                  <a:extLst>
                    <a:ext uri="{FF2B5EF4-FFF2-40B4-BE49-F238E27FC236}">
                      <a16:creationId xmlns:a16="http://schemas.microsoft.com/office/drawing/2014/main" id="{7A2D7D63-06D9-601F-6B49-D7A6F80ED3A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413173" y="145542"/>
                  <a:ext cx="4729877" cy="32487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ctr">
                    <a:lnSpc>
                      <a:spcPts val="1919"/>
                    </a:lnSpc>
                    <a:spcBef>
                      <a:spcPct val="0"/>
                    </a:spcBef>
                  </a:pPr>
                  <a:r>
                    <a:rPr 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SR-04 Ultrasonic Sensor</a:t>
                  </a:r>
                </a:p>
              </p:txBody>
            </p:sp>
            <p:sp>
              <p:nvSpPr>
                <p:cNvPr id="141" name="TextBox 28">
                  <a:extLst>
                    <a:ext uri="{FF2B5EF4-FFF2-40B4-BE49-F238E27FC236}">
                      <a16:creationId xmlns:a16="http://schemas.microsoft.com/office/drawing/2014/main" id="{8E3A0A66-8406-0552-661E-6B6217BA6A68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855589"/>
                  <a:ext cx="2703748" cy="4673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863"/>
                    </a:lnSpc>
                    <a:spcBef>
                      <a:spcPct val="0"/>
                    </a:spcBef>
                  </a:pPr>
                  <a:endParaRPr lang="en-US" sz="2045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42" name="TextBox 29">
                  <a:extLst>
                    <a:ext uri="{FF2B5EF4-FFF2-40B4-BE49-F238E27FC236}">
                      <a16:creationId xmlns:a16="http://schemas.microsoft.com/office/drawing/2014/main" id="{241DEB7F-B9D3-1055-9C57-C1302EF16591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385440" y="1606528"/>
                  <a:ext cx="1868352" cy="329920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131"/>
                    </a:lnSpc>
                    <a:spcBef>
                      <a:spcPct val="0"/>
                    </a:spcBef>
                  </a:pPr>
                  <a:r>
                    <a:rPr lang="ko-KR" altLang="en-US" sz="1300">
                      <a:solidFill>
                        <a:srgbClr val="0D0D50"/>
                      </a:solidFill>
                      <a:latin typeface="TDTD평고딕"/>
                      <a:ea typeface="TDTD평고딕"/>
                      <a:cs typeface="TDTD평고딕"/>
                      <a:sym typeface="TDTD평고딕"/>
                    </a:rPr>
                    <a:t>공의 이동 감지</a:t>
                  </a:r>
                </a:p>
              </p:txBody>
            </p:sp>
            <p:sp>
              <p:nvSpPr>
                <p:cNvPr id="143" name="TextBox 30">
                  <a:extLst>
                    <a:ext uri="{FF2B5EF4-FFF2-40B4-BE49-F238E27FC236}">
                      <a16:creationId xmlns:a16="http://schemas.microsoft.com/office/drawing/2014/main" id="{393B6447-76AA-7A27-9AFE-2010448A28A8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2076574"/>
                  <a:ext cx="4301279" cy="2958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1864"/>
                    </a:lnSpc>
                    <a:spcBef>
                      <a:spcPct val="0"/>
                    </a:spcBef>
                  </a:pPr>
                  <a:endParaRPr lang="en-US" sz="1331" b="1">
                    <a:solidFill>
                      <a:srgbClr val="0D0D50"/>
                    </a:solidFill>
                    <a:latin typeface="Arita Dotum Light"/>
                    <a:ea typeface="Arita Dotum Light"/>
                    <a:cs typeface="Arita Dotum Light"/>
                    <a:sym typeface="Arita Dotum Light"/>
                  </a:endParaRPr>
                </a:p>
              </p:txBody>
            </p:sp>
          </p:grpSp>
          <p:pic>
            <p:nvPicPr>
              <p:cNvPr id="146" name="Picture 35">
                <a:extLst>
                  <a:ext uri="{FF2B5EF4-FFF2-40B4-BE49-F238E27FC236}">
                    <a16:creationId xmlns:a16="http://schemas.microsoft.com/office/drawing/2014/main" id="{AEFDC68B-375D-68A8-AF14-AD7B8DBF2D39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225243" y="3028348"/>
                <a:ext cx="2236672" cy="1923187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67961214-E9A4-1FA3-022B-F9775766C0D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3361149" y="4875927"/>
              <a:ext cx="4051784" cy="2843547"/>
              <a:chOff x="5090618" y="2208082"/>
              <a:chExt cx="4051784" cy="2843547"/>
            </a:xfrm>
          </p:grpSpPr>
          <p:grpSp>
            <p:nvGrpSpPr>
              <p:cNvPr id="148" name="Group 23">
                <a:extLst>
                  <a:ext uri="{FF2B5EF4-FFF2-40B4-BE49-F238E27FC236}">
                    <a16:creationId xmlns:a16="http://schemas.microsoft.com/office/drawing/2014/main" id="{4748D32D-767A-724E-BD37-4A4315BFC961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5090618" y="2208082"/>
                <a:ext cx="4051784" cy="2843547"/>
                <a:chOff x="0" y="-267809"/>
                <a:chExt cx="5402378" cy="3791396"/>
              </a:xfrm>
            </p:grpSpPr>
            <p:grpSp>
              <p:nvGrpSpPr>
                <p:cNvPr id="149" name="Group 24">
                  <a:extLst>
                    <a:ext uri="{FF2B5EF4-FFF2-40B4-BE49-F238E27FC236}">
                      <a16:creationId xmlns:a16="http://schemas.microsoft.com/office/drawing/2014/main" id="{94DBAD65-7323-1F6A-A10D-8AEAE17F9E4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0" y="-267809"/>
                  <a:ext cx="5402378" cy="3791396"/>
                  <a:chOff x="0" y="-57150"/>
                  <a:chExt cx="1152861" cy="809079"/>
                </a:xfrm>
              </p:grpSpPr>
              <p:sp>
                <p:nvSpPr>
                  <p:cNvPr id="154" name="Freeform 25">
                    <a:extLst>
                      <a:ext uri="{FF2B5EF4-FFF2-40B4-BE49-F238E27FC236}">
                        <a16:creationId xmlns:a16="http://schemas.microsoft.com/office/drawing/2014/main" id="{311CE93C-0D07-A552-CB5B-8986B4A4043D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0"/>
                    <a:ext cx="1152861" cy="7519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2861" h="751929">
                        <a:moveTo>
                          <a:pt x="92710" y="0"/>
                        </a:moveTo>
                        <a:lnTo>
                          <a:pt x="1060151" y="0"/>
                        </a:lnTo>
                        <a:cubicBezTo>
                          <a:pt x="1111353" y="0"/>
                          <a:pt x="1152861" y="41508"/>
                          <a:pt x="1152861" y="92710"/>
                        </a:cubicBezTo>
                        <a:lnTo>
                          <a:pt x="1152861" y="659219"/>
                        </a:lnTo>
                        <a:cubicBezTo>
                          <a:pt x="1152861" y="683807"/>
                          <a:pt x="1143093" y="707389"/>
                          <a:pt x="1125707" y="724775"/>
                        </a:cubicBezTo>
                        <a:cubicBezTo>
                          <a:pt x="1108320" y="742162"/>
                          <a:pt x="1084739" y="751929"/>
                          <a:pt x="1060151" y="751929"/>
                        </a:cubicBezTo>
                        <a:lnTo>
                          <a:pt x="92710" y="751929"/>
                        </a:lnTo>
                        <a:cubicBezTo>
                          <a:pt x="41508" y="751929"/>
                          <a:pt x="0" y="710422"/>
                          <a:pt x="0" y="659219"/>
                        </a:cubicBezTo>
                        <a:lnTo>
                          <a:pt x="0" y="92710"/>
                        </a:lnTo>
                        <a:cubicBezTo>
                          <a:pt x="0" y="41508"/>
                          <a:pt x="41508" y="0"/>
                          <a:pt x="92710" y="0"/>
                        </a:cubicBezTo>
                        <a:close/>
                      </a:path>
                    </a:pathLst>
                  </a:custGeom>
                  <a:solidFill>
                    <a:srgbClr val="E9F1FF"/>
                  </a:solidFill>
                </p:spPr>
                <p:txBody>
                  <a:bodyPr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5" name="TextBox 26">
                    <a:extLst>
                      <a:ext uri="{FF2B5EF4-FFF2-40B4-BE49-F238E27FC236}">
                        <a16:creationId xmlns:a16="http://schemas.microsoft.com/office/drawing/2014/main" id="{E0AE8D93-BBFC-9C12-EB2C-D4BD50168825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0" y="-57150"/>
                    <a:ext cx="1152861" cy="809079"/>
                  </a:xfrm>
                  <a:prstGeom prst="rect">
                    <a:avLst/>
                  </a:prstGeom>
                </p:spPr>
                <p:txBody>
                  <a:bodyPr lIns="50800" tIns="50800" rIns="50800" bIns="50800" rtlCol="0" anchor="ctr"/>
                  <a:lstStyle/>
                  <a:p>
                    <a:pPr algn="ctr">
                      <a:lnSpc>
                        <a:spcPts val="3360"/>
                      </a:lnSpc>
                    </a:pPr>
                    <a:endParaRPr/>
                  </a:p>
                </p:txBody>
              </p:sp>
            </p:grpSp>
            <p:sp>
              <p:nvSpPr>
                <p:cNvPr id="150" name="TextBox 27">
                  <a:extLst>
                    <a:ext uri="{FF2B5EF4-FFF2-40B4-BE49-F238E27FC236}">
                      <a16:creationId xmlns:a16="http://schemas.microsoft.com/office/drawing/2014/main" id="{6020505A-602E-5525-9B14-628EFB2AD9FA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750836" y="211438"/>
                  <a:ext cx="4112513" cy="324875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ctr">
                    <a:lnSpc>
                      <a:spcPts val="1919"/>
                    </a:lnSpc>
                    <a:spcBef>
                      <a:spcPct val="0"/>
                    </a:spcBef>
                  </a:pPr>
                  <a:r>
                    <a:rPr lang="en-US" sz="2000" b="1">
                      <a:solidFill>
                        <a:srgbClr val="5271FF"/>
                      </a:solidFill>
                      <a:latin typeface="Arita Dotum Bold"/>
                      <a:ea typeface="Arita Dotum Bold"/>
                      <a:cs typeface="Arita Dotum Bold"/>
                      <a:sym typeface="Arita Dotum Bold"/>
                    </a:rPr>
                    <a:t>Passive Buzzer</a:t>
                  </a:r>
                </a:p>
              </p:txBody>
            </p:sp>
            <p:sp>
              <p:nvSpPr>
                <p:cNvPr id="151" name="TextBox 28">
                  <a:extLst>
                    <a:ext uri="{FF2B5EF4-FFF2-40B4-BE49-F238E27FC236}">
                      <a16:creationId xmlns:a16="http://schemas.microsoft.com/office/drawing/2014/main" id="{7C71011B-3EDA-182A-69F1-17222EE96DDB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855589"/>
                  <a:ext cx="2703748" cy="4673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863"/>
                    </a:lnSpc>
                    <a:spcBef>
                      <a:spcPct val="0"/>
                    </a:spcBef>
                  </a:pPr>
                  <a:endParaRPr lang="en-US" sz="2045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52" name="TextBox 29">
                  <a:extLst>
                    <a:ext uri="{FF2B5EF4-FFF2-40B4-BE49-F238E27FC236}">
                      <a16:creationId xmlns:a16="http://schemas.microsoft.com/office/drawing/2014/main" id="{FC93ECE1-FEF4-EF27-7A0C-47E381BCDD8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3513870" y="1441568"/>
                  <a:ext cx="1868352" cy="329920"/>
                </a:xfrm>
                <a:prstGeom prst="rect">
                  <a:avLst/>
                </a:prstGeom>
              </p:spPr>
              <p:txBody>
                <a:bodyPr wrap="square"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2131"/>
                    </a:lnSpc>
                    <a:spcBef>
                      <a:spcPct val="0"/>
                    </a:spcBef>
                  </a:pPr>
                  <a:r>
                    <a:rPr lang="ko-KR" altLang="en-US" sz="1300">
                      <a:solidFill>
                        <a:srgbClr val="0D0D50"/>
                      </a:solidFill>
                      <a:latin typeface="TDTD평고딕"/>
                      <a:ea typeface="TDTD평고딕"/>
                      <a:cs typeface="TDTD평고딕"/>
                      <a:sym typeface="TDTD평고딕"/>
                    </a:rPr>
                    <a:t>점수 획득 알림</a:t>
                  </a:r>
                  <a:endParaRPr lang="en-US" sz="1300">
                    <a:solidFill>
                      <a:srgbClr val="0D0D50"/>
                    </a:solidFill>
                    <a:latin typeface="TDTD평고딕"/>
                    <a:ea typeface="TDTD평고딕"/>
                    <a:cs typeface="TDTD평고딕"/>
                    <a:sym typeface="TDTD평고딕"/>
                  </a:endParaRPr>
                </a:p>
              </p:txBody>
            </p:sp>
            <p:sp>
              <p:nvSpPr>
                <p:cNvPr id="153" name="TextBox 30">
                  <a:extLst>
                    <a:ext uri="{FF2B5EF4-FFF2-40B4-BE49-F238E27FC236}">
                      <a16:creationId xmlns:a16="http://schemas.microsoft.com/office/drawing/2014/main" id="{D23A11C1-0755-85A9-0C51-3377F044221F}"/>
                    </a:ext>
                  </a:extLst>
                </p:cNvPr>
                <p:cNvSpPr txBox="1"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550549" y="2076574"/>
                  <a:ext cx="4301279" cy="295808"/>
                </a:xfrm>
                <a:prstGeom prst="rect">
                  <a:avLst/>
                </a:prstGeom>
              </p:spPr>
              <p:txBody>
                <a:bodyPr lIns="0" tIns="0" rIns="0" bIns="0" rtlCol="0" anchor="t">
                  <a:spAutoFit/>
                </a:bodyPr>
                <a:lstStyle/>
                <a:p>
                  <a:pPr marL="0" lvl="0" indent="0" algn="l">
                    <a:lnSpc>
                      <a:spcPts val="1864"/>
                    </a:lnSpc>
                    <a:spcBef>
                      <a:spcPct val="0"/>
                    </a:spcBef>
                  </a:pPr>
                  <a:endParaRPr lang="en-US" sz="1331" b="1">
                    <a:solidFill>
                      <a:srgbClr val="0D0D50"/>
                    </a:solidFill>
                    <a:latin typeface="Arita Dotum Light"/>
                    <a:ea typeface="Arita Dotum Light"/>
                    <a:cs typeface="Arita Dotum Light"/>
                    <a:sym typeface="Arita Dotum Light"/>
                  </a:endParaRPr>
                </a:p>
              </p:txBody>
            </p:sp>
          </p:grpSp>
          <p:pic>
            <p:nvPicPr>
              <p:cNvPr id="156" name="Picture 35">
                <a:extLst>
                  <a:ext uri="{FF2B5EF4-FFF2-40B4-BE49-F238E27FC236}">
                    <a16:creationId xmlns:a16="http://schemas.microsoft.com/office/drawing/2014/main" id="{C2FF5E78-A3A7-2D64-0F24-EE6389C63C7F}"/>
                  </a:ext>
                </a:extLst>
              </p:cNvPr>
              <p:cNvPicPr>
                <a:picLocks noGrp="1" noRot="1" noMove="1" noResize="1" noEditPoints="1" noAdjustHandles="1" noChangeArrowheads="1" noChangeShapeType="1" noCrop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225243" y="2919331"/>
                <a:ext cx="2236672" cy="2038385"/>
              </a:xfrm>
              <a:prstGeom prst="rect">
                <a:avLst/>
              </a:prstGeom>
              <a:ln w="12700">
                <a:miter lim="400000"/>
              </a:ln>
            </p:spPr>
          </p:pic>
        </p:grpSp>
      </p:grpSp>
      <p:sp>
        <p:nvSpPr>
          <p:cNvPr id="37" name="Freeform 25">
            <a:extLst>
              <a:ext uri="{FF2B5EF4-FFF2-40B4-BE49-F238E27FC236}">
                <a16:creationId xmlns:a16="http://schemas.microsoft.com/office/drawing/2014/main" id="{8AB3DA12-600F-A6E2-DC73-C3E78F4D5CA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648581" y="2251034"/>
            <a:ext cx="3099433" cy="2642691"/>
          </a:xfrm>
          <a:custGeom>
            <a:avLst/>
            <a:gdLst/>
            <a:ahLst/>
            <a:cxnLst/>
            <a:rect l="l" t="t" r="r" b="b"/>
            <a:pathLst>
              <a:path w="1152861" h="751929">
                <a:moveTo>
                  <a:pt x="92710" y="0"/>
                </a:moveTo>
                <a:lnTo>
                  <a:pt x="1060151" y="0"/>
                </a:lnTo>
                <a:cubicBezTo>
                  <a:pt x="1111353" y="0"/>
                  <a:pt x="1152861" y="41508"/>
                  <a:pt x="1152861" y="92710"/>
                </a:cubicBezTo>
                <a:lnTo>
                  <a:pt x="1152861" y="659219"/>
                </a:lnTo>
                <a:cubicBezTo>
                  <a:pt x="1152861" y="683807"/>
                  <a:pt x="1143093" y="707389"/>
                  <a:pt x="1125707" y="724775"/>
                </a:cubicBezTo>
                <a:cubicBezTo>
                  <a:pt x="1108320" y="742162"/>
                  <a:pt x="1084739" y="751929"/>
                  <a:pt x="1060151" y="751929"/>
                </a:cubicBezTo>
                <a:lnTo>
                  <a:pt x="92710" y="751929"/>
                </a:lnTo>
                <a:cubicBezTo>
                  <a:pt x="41508" y="751929"/>
                  <a:pt x="0" y="710422"/>
                  <a:pt x="0" y="659219"/>
                </a:cubicBezTo>
                <a:lnTo>
                  <a:pt x="0" y="92710"/>
                </a:lnTo>
                <a:cubicBezTo>
                  <a:pt x="0" y="41508"/>
                  <a:pt x="41508" y="0"/>
                  <a:pt x="92710" y="0"/>
                </a:cubicBezTo>
                <a:close/>
              </a:path>
            </a:pathLst>
          </a:custGeom>
          <a:solidFill>
            <a:srgbClr val="E9F1FF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38" name="Freeform 25">
            <a:extLst>
              <a:ext uri="{FF2B5EF4-FFF2-40B4-BE49-F238E27FC236}">
                <a16:creationId xmlns:a16="http://schemas.microsoft.com/office/drawing/2014/main" id="{4ECB2169-24CD-132A-9EE5-8C6C91186E1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648580" y="5054501"/>
            <a:ext cx="3099433" cy="2642691"/>
          </a:xfrm>
          <a:custGeom>
            <a:avLst/>
            <a:gdLst/>
            <a:ahLst/>
            <a:cxnLst/>
            <a:rect l="l" t="t" r="r" b="b"/>
            <a:pathLst>
              <a:path w="1152861" h="751929">
                <a:moveTo>
                  <a:pt x="92710" y="0"/>
                </a:moveTo>
                <a:lnTo>
                  <a:pt x="1060151" y="0"/>
                </a:lnTo>
                <a:cubicBezTo>
                  <a:pt x="1111353" y="0"/>
                  <a:pt x="1152861" y="41508"/>
                  <a:pt x="1152861" y="92710"/>
                </a:cubicBezTo>
                <a:lnTo>
                  <a:pt x="1152861" y="659219"/>
                </a:lnTo>
                <a:cubicBezTo>
                  <a:pt x="1152861" y="683807"/>
                  <a:pt x="1143093" y="707389"/>
                  <a:pt x="1125707" y="724775"/>
                </a:cubicBezTo>
                <a:cubicBezTo>
                  <a:pt x="1108320" y="742162"/>
                  <a:pt x="1084739" y="751929"/>
                  <a:pt x="1060151" y="751929"/>
                </a:cubicBezTo>
                <a:lnTo>
                  <a:pt x="92710" y="751929"/>
                </a:lnTo>
                <a:cubicBezTo>
                  <a:pt x="41508" y="751929"/>
                  <a:pt x="0" y="710422"/>
                  <a:pt x="0" y="659219"/>
                </a:cubicBezTo>
                <a:lnTo>
                  <a:pt x="0" y="92710"/>
                </a:lnTo>
                <a:cubicBezTo>
                  <a:pt x="0" y="41508"/>
                  <a:pt x="41508" y="0"/>
                  <a:pt x="92710" y="0"/>
                </a:cubicBezTo>
                <a:close/>
              </a:path>
            </a:pathLst>
          </a:custGeom>
          <a:solidFill>
            <a:srgbClr val="E9F1FF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F0BDFDF-05F5-91C9-622F-C34BF7E3CF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25725" y="2353290"/>
            <a:ext cx="1345141" cy="335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ts val="1919"/>
              </a:lnSpc>
              <a:spcBef>
                <a:spcPct val="0"/>
              </a:spcBef>
            </a:pPr>
            <a:r>
              <a:rPr lang="en-US" altLang="ko-KR" sz="2000" b="1">
                <a:solidFill>
                  <a:srgbClr val="5271FF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Speaker</a:t>
            </a:r>
          </a:p>
        </p:txBody>
      </p:sp>
      <p:pic>
        <p:nvPicPr>
          <p:cNvPr id="42" name="그림 41" descr="블랙, 어둠이(가) 표시된 사진&#10;&#10;자동 생성된 설명">
            <a:extLst>
              <a:ext uri="{FF2B5EF4-FFF2-40B4-BE49-F238E27FC236}">
                <a16:creationId xmlns:a16="http://schemas.microsoft.com/office/drawing/2014/main" id="{E08ED15C-D36E-7438-59C8-E68950D8C2D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6807" y="2919052"/>
            <a:ext cx="1407593" cy="15488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D4008C8D-A733-FA4D-3D40-0EFA5A8AC46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315555" y="3516182"/>
            <a:ext cx="130236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30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배경음악 재생</a:t>
            </a:r>
            <a:endParaRPr lang="ko-KR" altLang="en-US" sz="1300"/>
          </a:p>
        </p:txBody>
      </p:sp>
    </p:spTree>
    <p:extLst>
      <p:ext uri="{BB962C8B-B14F-4D97-AF65-F5344CB8AC3E}">
        <p14:creationId xmlns:p14="http://schemas.microsoft.com/office/powerpoint/2010/main" val="123022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6" name="Freeform 6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/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9" name="Freeform 9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 u="none" strike="noStrike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3" name="Group 13"/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4" name="Freeform 14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/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7" name="Freeform 17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9" name="Group 19"/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20" name="Freeform 20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2" name="Group 22"/>
          <p:cNvGrpSpPr>
            <a:grpSpLocks noGrp="1" noUngrp="1" noRot="1" noMove="1" noResize="1"/>
          </p:cNvGrpSpPr>
          <p:nvPr/>
        </p:nvGrpSpPr>
        <p:grpSpPr>
          <a:xfrm>
            <a:off x="3269834" y="3876141"/>
            <a:ext cx="173797" cy="173797"/>
            <a:chOff x="0" y="0"/>
            <a:chExt cx="6350000" cy="6350000"/>
          </a:xfrm>
        </p:grpSpPr>
        <p:sp>
          <p:nvSpPr>
            <p:cNvPr id="23" name="Freeform 2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4" name="TextBox 2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4968735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altLang="ko-KR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6" name="TextBox 2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7" name="TextBox 2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827101" y="2965504"/>
            <a:ext cx="6248400" cy="534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하단 옆면에 있는 튀어나온 막대를 눌러서 </a:t>
            </a:r>
            <a:r>
              <a:rPr lang="ko-KR" altLang="en-US" sz="1700" b="1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플리퍼를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조작합니다</a:t>
            </a: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게임이 시작되면 스피커에서 배경음악이 재생되고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, </a:t>
            </a:r>
            <a:r>
              <a:rPr lang="ko-KR" altLang="en-US" sz="1700" b="1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서보모터와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연결된 십자 모양의 장애물들이 돌아갑니다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오른쪽 하단에 있는 발사대에 공이 위치합니다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발사대 아래쪽에 있는 막대를 당겼다가 놓으면 공이 발사됩니다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위쪽에 있는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1602 LCD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에 점수가 표시됩니다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왼쪽에 있는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SR-04 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초음파 센서에서 공의 움직임이 감지되면 점수가 올라갑니다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</p:txBody>
      </p:sp>
      <p:sp>
        <p:nvSpPr>
          <p:cNvPr id="28" name="TextBox 2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하드웨어 구조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9" name="TextBox 2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32" name="AutoShape 3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26">
            <a:extLst>
              <a:ext uri="{FF2B5EF4-FFF2-40B4-BE49-F238E27FC236}">
                <a16:creationId xmlns:a16="http://schemas.microsoft.com/office/drawing/2014/main" id="{C66F3AD1-8622-4F58-D118-853EEF4859A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6" name="TextBox 29">
            <a:extLst>
              <a:ext uri="{FF2B5EF4-FFF2-40B4-BE49-F238E27FC236}">
                <a16:creationId xmlns:a16="http://schemas.microsoft.com/office/drawing/2014/main" id="{33FFB881-A70A-B61F-73E8-E892039F7D10}"/>
              </a:ext>
            </a:extLst>
          </p:cNvPr>
          <p:cNvSpPr txBox="1"/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pic>
        <p:nvPicPr>
          <p:cNvPr id="30" name="그림 29" descr="벽, 건물, 비행기, 실내이(가) 표시된 사진&#10;&#10;자동 생성된 설명">
            <a:extLst>
              <a:ext uri="{FF2B5EF4-FFF2-40B4-BE49-F238E27FC236}">
                <a16:creationId xmlns:a16="http://schemas.microsoft.com/office/drawing/2014/main" id="{3A51A16A-A362-E3F5-068E-B6FF2CAB43E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636" y="1943100"/>
            <a:ext cx="4413953" cy="68461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5361B5-5090-676A-B4C4-E4782D643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5AED5F0-C5A0-CD27-951E-AF5FF4F0C68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7DE5D15-518C-FC17-C24D-E14B501E297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AC22677-7846-E303-390B-AFE91EB92FA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65D51DF-B174-9A2D-6DF8-17AB98091C4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6074DC3-3C3B-37EE-BA0A-FD678735E0F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D69CBAAD-59EE-6F45-D352-81A43A5302F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D174E2B2-0BB7-C496-46B6-11612B14A13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C64A637-E863-EC73-0F60-5A61E274C60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AF316109-EA9A-8E6E-525C-5F36C645DAD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8331DE73-3C4B-5953-BA86-2FEA379BCB0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F26C2DCD-40FF-89C6-4975-0A75AFF144D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 u="none" strike="noStrike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CF581714-4D9A-C58C-4457-BE5022055CF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99A48E55-D2A1-2848-7B02-4A018FC5F3E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655BA346-72F1-167A-F9B9-B2B6359EF16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27563209-4EA3-ACEA-A70A-EF8E2D8D5E6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D2F6627-FB87-9B2C-8F26-0A65B6ED42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BDCF0AB2-BEFE-6670-4D95-9885C5BFE4C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9" name="Group 19">
            <a:extLst>
              <a:ext uri="{FF2B5EF4-FFF2-40B4-BE49-F238E27FC236}">
                <a16:creationId xmlns:a16="http://schemas.microsoft.com/office/drawing/2014/main" id="{2FE417BE-0B48-34BD-106B-50BC8D8B6A9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1409AFBA-26A9-484A-AE0F-AF06589A45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33A7BB19-D6B4-DD74-DEA3-1247173CB60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7F76FF08-628A-96F7-C8DC-A42195CB4FC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69834" y="3876141"/>
            <a:ext cx="173797" cy="173797"/>
            <a:chOff x="0" y="0"/>
            <a:chExt cx="6350000" cy="6350000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17E1AED5-A823-A694-A490-76EFB2C941B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4" name="TextBox 24">
            <a:extLst>
              <a:ext uri="{FF2B5EF4-FFF2-40B4-BE49-F238E27FC236}">
                <a16:creationId xmlns:a16="http://schemas.microsoft.com/office/drawing/2014/main" id="{C098D69A-4352-A26E-9C5F-4F06A241FCE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4968735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altLang="ko-KR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F6368EA5-6A03-49FE-0290-EAD6A4DF4BE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7" name="TextBox 27">
            <a:extLst>
              <a:ext uri="{FF2B5EF4-FFF2-40B4-BE49-F238E27FC236}">
                <a16:creationId xmlns:a16="http://schemas.microsoft.com/office/drawing/2014/main" id="{E487D3BB-3DA6-3563-6FFF-80B744A8B00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811000" y="2552701"/>
            <a:ext cx="6248400" cy="46301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버튼을 누르면  게임이 시작됩니다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</a:t>
            </a: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게임이 시작되면 배경음악이 재생됩니다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</a:t>
            </a: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SG90 </a:t>
            </a:r>
            <a:r>
              <a:rPr lang="ko-KR" altLang="en-US" sz="1700" b="1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서보모터를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이용하여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3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개의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+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모양 장애물을 구현하였으며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, 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해당 장애물은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90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도씩 계속 회전합니다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</a:p>
          <a:p>
            <a:pPr algn="l">
              <a:lnSpc>
                <a:spcPts val="2839"/>
              </a:lnSpc>
            </a:pPr>
            <a:endParaRPr lang="ko-KR" altLang="en-US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공이 초음파 센서 앞을 지나가게 되면 점수를 획득할 수 있으며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, 1602 LCD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에 점수가 표시되고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, </a:t>
            </a:r>
            <a:r>
              <a:rPr lang="ko-KR" altLang="en-US" sz="1700" b="1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부저에서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소리가 재생됩니다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  <a:endParaRPr lang="ko-KR" altLang="en-US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 err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플리퍼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 아래로 공이 떨어지면 게임이 종료됩니다</a:t>
            </a:r>
            <a:endParaRPr lang="en-US" altLang="ko-KR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endParaRPr lang="ko-KR" altLang="en-US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  <a:p>
            <a:pPr algn="l">
              <a:lnSpc>
                <a:spcPts val="2839"/>
              </a:lnSpc>
            </a:pP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리셋 버튼을 누를 시 점수가 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0</a:t>
            </a:r>
            <a:r>
              <a:rPr lang="ko-KR" altLang="en-US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점으로 돌아가고 배경음악이 처음부터 재생됩니다</a:t>
            </a:r>
            <a:r>
              <a:rPr lang="en-US" altLang="ko-KR" sz="1700" b="1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ta Dotum Light"/>
                <a:sym typeface="Arita Dotum Light"/>
              </a:rPr>
              <a:t>.</a:t>
            </a:r>
            <a:endParaRPr lang="ko-KR" altLang="en-US" sz="1700" b="1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ta Dotum Light"/>
              <a:sym typeface="Arita Dotum Light"/>
            </a:endParaRPr>
          </a:p>
        </p:txBody>
      </p:sp>
      <p:sp>
        <p:nvSpPr>
          <p:cNvPr id="28" name="TextBox 28">
            <a:extLst>
              <a:ext uri="{FF2B5EF4-FFF2-40B4-BE49-F238E27FC236}">
                <a16:creationId xmlns:a16="http://schemas.microsoft.com/office/drawing/2014/main" id="{40F6D5C4-A667-C948-4C91-449E3A7C005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소프트웨어 구조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9" name="TextBox 29">
            <a:extLst>
              <a:ext uri="{FF2B5EF4-FFF2-40B4-BE49-F238E27FC236}">
                <a16:creationId xmlns:a16="http://schemas.microsoft.com/office/drawing/2014/main" id="{122A485B-036E-8B13-1C84-6A13CB84447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sp>
        <p:nvSpPr>
          <p:cNvPr id="32" name="AutoShape 32">
            <a:extLst>
              <a:ext uri="{FF2B5EF4-FFF2-40B4-BE49-F238E27FC236}">
                <a16:creationId xmlns:a16="http://schemas.microsoft.com/office/drawing/2014/main" id="{F194DCF2-64AC-CC71-5CCD-B7571E18580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26">
            <a:extLst>
              <a:ext uri="{FF2B5EF4-FFF2-40B4-BE49-F238E27FC236}">
                <a16:creationId xmlns:a16="http://schemas.microsoft.com/office/drawing/2014/main" id="{A41775E5-91B6-DD90-C685-49FCA1F5DDB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6" name="TextBox 29">
            <a:extLst>
              <a:ext uri="{FF2B5EF4-FFF2-40B4-BE49-F238E27FC236}">
                <a16:creationId xmlns:a16="http://schemas.microsoft.com/office/drawing/2014/main" id="{400AED1C-4F9C-D664-D8C0-1F2849BB498A}"/>
              </a:ext>
            </a:extLst>
          </p:cNvPr>
          <p:cNvSpPr txBox="1"/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pic>
        <p:nvPicPr>
          <p:cNvPr id="45" name="그림 44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E3146D5D-6A6F-D0CA-CF93-2AE1C765696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2417008"/>
            <a:ext cx="7338696" cy="55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768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B8C76B-4567-860B-3893-2786DED9A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5AA4BCB-E01E-4ACD-D9EB-633BC2DB9B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2" name="TextBox 42">
            <a:extLst>
              <a:ext uri="{FF2B5EF4-FFF2-40B4-BE49-F238E27FC236}">
                <a16:creationId xmlns:a16="http://schemas.microsoft.com/office/drawing/2014/main" id="{30DEA9E3-F522-ACF0-9BE7-67125FFF0F4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grpSp>
        <p:nvGrpSpPr>
          <p:cNvPr id="84" name="Group 3">
            <a:extLst>
              <a:ext uri="{FF2B5EF4-FFF2-40B4-BE49-F238E27FC236}">
                <a16:creationId xmlns:a16="http://schemas.microsoft.com/office/drawing/2014/main" id="{B3EBF543-6155-F8D8-B32B-10A48EC0B45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938218" y="2055682"/>
            <a:ext cx="5805982" cy="6745409"/>
            <a:chOff x="0" y="-267809"/>
            <a:chExt cx="5402378" cy="8892288"/>
          </a:xfrm>
        </p:grpSpPr>
        <p:grpSp>
          <p:nvGrpSpPr>
            <p:cNvPr id="86" name="Group 4">
              <a:extLst>
                <a:ext uri="{FF2B5EF4-FFF2-40B4-BE49-F238E27FC236}">
                  <a16:creationId xmlns:a16="http://schemas.microsoft.com/office/drawing/2014/main" id="{D159760F-4A9C-77C1-F69A-8E842FEF8E1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0" y="-267809"/>
              <a:ext cx="5402378" cy="8892288"/>
              <a:chOff x="0" y="-57150"/>
              <a:chExt cx="1152861" cy="1897603"/>
            </a:xfrm>
          </p:grpSpPr>
          <p:sp>
            <p:nvSpPr>
              <p:cNvPr id="91" name="Freeform 5">
                <a:extLst>
                  <a:ext uri="{FF2B5EF4-FFF2-40B4-BE49-F238E27FC236}">
                    <a16:creationId xmlns:a16="http://schemas.microsoft.com/office/drawing/2014/main" id="{F71BC155-6E4B-BE47-5CA5-7EA15D7984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1152861" cy="1840453"/>
              </a:xfrm>
              <a:custGeom>
                <a:avLst/>
                <a:gdLst/>
                <a:ahLst/>
                <a:cxnLst/>
                <a:rect l="l" t="t" r="r" b="b"/>
                <a:pathLst>
                  <a:path w="1152861" h="751929">
                    <a:moveTo>
                      <a:pt x="92710" y="0"/>
                    </a:moveTo>
                    <a:lnTo>
                      <a:pt x="1060151" y="0"/>
                    </a:lnTo>
                    <a:cubicBezTo>
                      <a:pt x="1111353" y="0"/>
                      <a:pt x="1152861" y="41508"/>
                      <a:pt x="1152861" y="92710"/>
                    </a:cubicBezTo>
                    <a:lnTo>
                      <a:pt x="1152861" y="659219"/>
                    </a:lnTo>
                    <a:cubicBezTo>
                      <a:pt x="1152861" y="683807"/>
                      <a:pt x="1143093" y="707389"/>
                      <a:pt x="1125707" y="724775"/>
                    </a:cubicBezTo>
                    <a:cubicBezTo>
                      <a:pt x="1108320" y="742162"/>
                      <a:pt x="1084739" y="751929"/>
                      <a:pt x="1060151" y="751929"/>
                    </a:cubicBezTo>
                    <a:lnTo>
                      <a:pt x="92710" y="751929"/>
                    </a:lnTo>
                    <a:cubicBezTo>
                      <a:pt x="41508" y="751929"/>
                      <a:pt x="0" y="710422"/>
                      <a:pt x="0" y="659219"/>
                    </a:cubicBezTo>
                    <a:lnTo>
                      <a:pt x="0" y="92710"/>
                    </a:lnTo>
                    <a:cubicBezTo>
                      <a:pt x="0" y="41508"/>
                      <a:pt x="41508" y="0"/>
                      <a:pt x="92710" y="0"/>
                    </a:cubicBezTo>
                    <a:close/>
                  </a:path>
                </a:pathLst>
              </a:custGeom>
              <a:solidFill>
                <a:srgbClr val="E9F1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2" name="TextBox 6">
                <a:extLst>
                  <a:ext uri="{FF2B5EF4-FFF2-40B4-BE49-F238E27FC236}">
                    <a16:creationId xmlns:a16="http://schemas.microsoft.com/office/drawing/2014/main" id="{C9F2BF3D-5F34-6181-12B9-B14412EB90C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57150"/>
                <a:ext cx="1152861" cy="8090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87" name="TextBox 7">
              <a:extLst>
                <a:ext uri="{FF2B5EF4-FFF2-40B4-BE49-F238E27FC236}">
                  <a16:creationId xmlns:a16="http://schemas.microsoft.com/office/drawing/2014/main" id="{99FD0947-1F15-76A0-77BA-F39C332B000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397509"/>
              <a:ext cx="3412259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91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Multi-Thread </a:t>
              </a:r>
              <a:r>
                <a:rPr lang="ko-KR" alt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활용</a:t>
              </a:r>
              <a:endParaRPr lang="en-US" sz="1599" b="1">
                <a:solidFill>
                  <a:srgbClr val="5271FF"/>
                </a:solidFill>
                <a:latin typeface="Arita Dotum Bold"/>
                <a:ea typeface="Arita Dotum Bold"/>
                <a:cs typeface="Arita Dotum Bold"/>
                <a:sym typeface="Arita Dotum Bold"/>
              </a:endParaRPr>
            </a:p>
          </p:txBody>
        </p:sp>
        <p:sp>
          <p:nvSpPr>
            <p:cNvPr id="88" name="TextBox 8">
              <a:extLst>
                <a:ext uri="{FF2B5EF4-FFF2-40B4-BE49-F238E27FC236}">
                  <a16:creationId xmlns:a16="http://schemas.microsoft.com/office/drawing/2014/main" id="{B01E67BA-E1E4-E989-63D7-4AB54C02749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855589"/>
              <a:ext cx="4650759" cy="4620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863"/>
                </a:lnSpc>
                <a:spcBef>
                  <a:spcPct val="0"/>
                </a:spcBef>
              </a:pPr>
              <a:r>
                <a:rPr 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Thread</a:t>
              </a:r>
              <a:r>
                <a:rPr lang="ko-KR" alt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별 기능 분할</a:t>
              </a:r>
              <a:endParaRPr lang="en-US" sz="2045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89" name="TextBox 9">
              <a:extLst>
                <a:ext uri="{FF2B5EF4-FFF2-40B4-BE49-F238E27FC236}">
                  <a16:creationId xmlns:a16="http://schemas.microsoft.com/office/drawing/2014/main" id="{1681080E-D90A-C65C-2406-4F32ECA8A4B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1434207"/>
              <a:ext cx="3864927" cy="3464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131"/>
                </a:lnSpc>
                <a:spcBef>
                  <a:spcPct val="0"/>
                </a:spcBef>
              </a:pPr>
              <a:endParaRPr lang="en-US" sz="1522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90" name="TextBox 10">
              <a:extLst>
                <a:ext uri="{FF2B5EF4-FFF2-40B4-BE49-F238E27FC236}">
                  <a16:creationId xmlns:a16="http://schemas.microsoft.com/office/drawing/2014/main" id="{A6AB206B-03F2-1F7A-F454-30A590BA83F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2076574"/>
              <a:ext cx="4301279" cy="63953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sonarThread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통해서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SC-04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초음파 센서를 제어하도록 하였습니다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공이 초음파센서의 감지 범위 안에 들어오면 점수가 올라갑니다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  <a:r>
                <a:rPr 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altLang="ko-KR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servoThread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통해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SG90 </a:t>
              </a:r>
              <a:r>
                <a:rPr lang="ko-KR" altLang="en-US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서보모터를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제어하며 십자가 모양의 장애물이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90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도씩 계속 회전하도록 설정합니다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Servo Motor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는 네트워크 기반의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IPC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기술을 사용하여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다른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Raspberry Pi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에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SSH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명령을 보내 실행되도록 구성했습니다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buttonThread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통해서 버튼의 상호작용을 확인하고 버튼 입력 </a:t>
              </a:r>
              <a:r>
                <a:rPr lang="ko-KR" altLang="en-US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감지시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resetThread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호출합니다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resetThread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통해서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Reset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입력에 반응하고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Reset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작업을 수행합니다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이경우 점수는 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0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점으로 돌아가고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배경음악은 처음부터 재생됩니다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sz="1331" b="1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audioThread</a:t>
              </a:r>
              <a:r>
                <a:rPr lang="ko-KR" altLang="en-US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통해서 배경음악 재생을 제어합니다</a:t>
              </a:r>
              <a:r>
                <a:rPr lang="en-US" altLang="ko-KR" sz="1331" b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</p:grpSp>
      <p:sp>
        <p:nvSpPr>
          <p:cNvPr id="117" name="TextBox 41">
            <a:extLst>
              <a:ext uri="{FF2B5EF4-FFF2-40B4-BE49-F238E27FC236}">
                <a16:creationId xmlns:a16="http://schemas.microsoft.com/office/drawing/2014/main" id="{5095CDB5-2DA9-91D4-07BB-39683DDA943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3999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42" name="Group 8">
            <a:extLst>
              <a:ext uri="{FF2B5EF4-FFF2-40B4-BE49-F238E27FC236}">
                <a16:creationId xmlns:a16="http://schemas.microsoft.com/office/drawing/2014/main" id="{735064CC-63B6-FA9E-CBC6-13D183AB4C4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143" name="Freeform 9">
              <a:extLst>
                <a:ext uri="{FF2B5EF4-FFF2-40B4-BE49-F238E27FC236}">
                  <a16:creationId xmlns:a16="http://schemas.microsoft.com/office/drawing/2014/main" id="{AC9FA500-7903-3AA0-F489-F265707B226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4" name="TextBox 10">
              <a:extLst>
                <a:ext uri="{FF2B5EF4-FFF2-40B4-BE49-F238E27FC236}">
                  <a16:creationId xmlns:a16="http://schemas.microsoft.com/office/drawing/2014/main" id="{E0A498AD-15D2-E23D-4ECF-B5E5C9137CD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45" name="Group 11">
            <a:extLst>
              <a:ext uri="{FF2B5EF4-FFF2-40B4-BE49-F238E27FC236}">
                <a16:creationId xmlns:a16="http://schemas.microsoft.com/office/drawing/2014/main" id="{5CEB067E-1A35-CBE9-E657-14EC1796830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146" name="Freeform 12">
              <a:extLst>
                <a:ext uri="{FF2B5EF4-FFF2-40B4-BE49-F238E27FC236}">
                  <a16:creationId xmlns:a16="http://schemas.microsoft.com/office/drawing/2014/main" id="{EFA1D141-5B2F-9163-26D0-7286E6233F5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7" name="TextBox 13">
              <a:extLst>
                <a:ext uri="{FF2B5EF4-FFF2-40B4-BE49-F238E27FC236}">
                  <a16:creationId xmlns:a16="http://schemas.microsoft.com/office/drawing/2014/main" id="{97D2C819-37F1-8AED-C98B-30111ED8938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48" name="Group 14">
            <a:extLst>
              <a:ext uri="{FF2B5EF4-FFF2-40B4-BE49-F238E27FC236}">
                <a16:creationId xmlns:a16="http://schemas.microsoft.com/office/drawing/2014/main" id="{6617F94B-0029-8B53-339A-A19963B02D1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149" name="Freeform 15">
              <a:extLst>
                <a:ext uri="{FF2B5EF4-FFF2-40B4-BE49-F238E27FC236}">
                  <a16:creationId xmlns:a16="http://schemas.microsoft.com/office/drawing/2014/main" id="{4E6CF72E-62B1-B9C2-10F5-320E7918DBE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0" name="TextBox 16">
              <a:extLst>
                <a:ext uri="{FF2B5EF4-FFF2-40B4-BE49-F238E27FC236}">
                  <a16:creationId xmlns:a16="http://schemas.microsoft.com/office/drawing/2014/main" id="{65A66B4E-F5FB-5534-CF5F-948496829A7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1" name="TextBox 17">
            <a:extLst>
              <a:ext uri="{FF2B5EF4-FFF2-40B4-BE49-F238E27FC236}">
                <a16:creationId xmlns:a16="http://schemas.microsoft.com/office/drawing/2014/main" id="{BE739528-904C-050B-876F-142D6A6348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 u="none" strike="noStrike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52" name="Group 18">
            <a:extLst>
              <a:ext uri="{FF2B5EF4-FFF2-40B4-BE49-F238E27FC236}">
                <a16:creationId xmlns:a16="http://schemas.microsoft.com/office/drawing/2014/main" id="{F6C46D25-A8B5-E17A-6A93-53A481AC661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153" name="Freeform 19">
              <a:extLst>
                <a:ext uri="{FF2B5EF4-FFF2-40B4-BE49-F238E27FC236}">
                  <a16:creationId xmlns:a16="http://schemas.microsoft.com/office/drawing/2014/main" id="{F97A7520-0D64-F00B-EE77-525EB501E1B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4" name="TextBox 20">
              <a:extLst>
                <a:ext uri="{FF2B5EF4-FFF2-40B4-BE49-F238E27FC236}">
                  <a16:creationId xmlns:a16="http://schemas.microsoft.com/office/drawing/2014/main" id="{8E023E14-891B-90EC-6A03-628398E972E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5" name="Group 21">
            <a:extLst>
              <a:ext uri="{FF2B5EF4-FFF2-40B4-BE49-F238E27FC236}">
                <a16:creationId xmlns:a16="http://schemas.microsoft.com/office/drawing/2014/main" id="{6956D8E7-3E99-32DD-77E3-A6C49032A8F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156" name="Freeform 22">
              <a:extLst>
                <a:ext uri="{FF2B5EF4-FFF2-40B4-BE49-F238E27FC236}">
                  <a16:creationId xmlns:a16="http://schemas.microsoft.com/office/drawing/2014/main" id="{6D13571A-48E1-95A7-DD5C-1F58156AA23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7" name="TextBox 23">
              <a:extLst>
                <a:ext uri="{FF2B5EF4-FFF2-40B4-BE49-F238E27FC236}">
                  <a16:creationId xmlns:a16="http://schemas.microsoft.com/office/drawing/2014/main" id="{07C26189-3DF6-215E-13DC-49A16F9B08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58" name="Group 24">
            <a:extLst>
              <a:ext uri="{FF2B5EF4-FFF2-40B4-BE49-F238E27FC236}">
                <a16:creationId xmlns:a16="http://schemas.microsoft.com/office/drawing/2014/main" id="{583044FB-9AF5-A5F3-C368-93076BC9037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159" name="Freeform 25">
              <a:extLst>
                <a:ext uri="{FF2B5EF4-FFF2-40B4-BE49-F238E27FC236}">
                  <a16:creationId xmlns:a16="http://schemas.microsoft.com/office/drawing/2014/main" id="{D972E4BC-4166-F187-1118-2895FA6A0E1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0" name="TextBox 26">
              <a:extLst>
                <a:ext uri="{FF2B5EF4-FFF2-40B4-BE49-F238E27FC236}">
                  <a16:creationId xmlns:a16="http://schemas.microsoft.com/office/drawing/2014/main" id="{5FC249A4-9D05-6BD4-41DC-BD0C289D3B5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161" name="Group 27">
            <a:extLst>
              <a:ext uri="{FF2B5EF4-FFF2-40B4-BE49-F238E27FC236}">
                <a16:creationId xmlns:a16="http://schemas.microsoft.com/office/drawing/2014/main" id="{E14E11A3-5D09-DEB3-A844-F3CCA6DBE9A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69834" y="5007027"/>
            <a:ext cx="173797" cy="173797"/>
            <a:chOff x="0" y="0"/>
            <a:chExt cx="6350000" cy="6350000"/>
          </a:xfrm>
        </p:grpSpPr>
        <p:sp>
          <p:nvSpPr>
            <p:cNvPr id="162" name="Freeform 28">
              <a:extLst>
                <a:ext uri="{FF2B5EF4-FFF2-40B4-BE49-F238E27FC236}">
                  <a16:creationId xmlns:a16="http://schemas.microsoft.com/office/drawing/2014/main" id="{3B118DD8-14C6-666C-F5D6-D281800973A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163" name="TextBox 29">
            <a:extLst>
              <a:ext uri="{FF2B5EF4-FFF2-40B4-BE49-F238E27FC236}">
                <a16:creationId xmlns:a16="http://schemas.microsoft.com/office/drawing/2014/main" id="{7B531349-F93C-EB43-81CF-ADA8AFB42BB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64" name="TextBox 30">
            <a:extLst>
              <a:ext uri="{FF2B5EF4-FFF2-40B4-BE49-F238E27FC236}">
                <a16:creationId xmlns:a16="http://schemas.microsoft.com/office/drawing/2014/main" id="{66C70DAD-1F53-9899-3513-11AFE5EB6D5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3000" y="4968735"/>
            <a:ext cx="2433126" cy="276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1800" u="none" strike="noStrike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65" name="TextBox 32">
            <a:extLst>
              <a:ext uri="{FF2B5EF4-FFF2-40B4-BE49-F238E27FC236}">
                <a16:creationId xmlns:a16="http://schemas.microsoft.com/office/drawing/2014/main" id="{A4503666-3C71-AAEF-8D8F-642DAAF118E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66" name="TextBox 26">
            <a:extLst>
              <a:ext uri="{FF2B5EF4-FFF2-40B4-BE49-F238E27FC236}">
                <a16:creationId xmlns:a16="http://schemas.microsoft.com/office/drawing/2014/main" id="{30F3F45C-3978-1F86-FB4C-0D3F612B784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5949879"/>
            <a:ext cx="2333727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</a:t>
            </a:r>
            <a:r>
              <a:rPr lang="en-US" altLang="ko-KR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 </a:t>
            </a: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해결 방안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67" name="TextBox 29">
            <a:extLst>
              <a:ext uri="{FF2B5EF4-FFF2-40B4-BE49-F238E27FC236}">
                <a16:creationId xmlns:a16="http://schemas.microsoft.com/office/drawing/2014/main" id="{CCDAFA86-818F-EA4C-DAFA-F111F5334A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27E5B71A-27A2-337C-BF6B-DD721F0020A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1049000" y="2055682"/>
            <a:ext cx="6355292" cy="6745409"/>
            <a:chOff x="10236082" y="1526523"/>
            <a:chExt cx="4051784" cy="6745409"/>
          </a:xfrm>
        </p:grpSpPr>
        <p:grpSp>
          <p:nvGrpSpPr>
            <p:cNvPr id="169" name="Group 4">
              <a:extLst>
                <a:ext uri="{FF2B5EF4-FFF2-40B4-BE49-F238E27FC236}">
                  <a16:creationId xmlns:a16="http://schemas.microsoft.com/office/drawing/2014/main" id="{0BBD8036-9C4E-665F-CA50-16D0717173C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36082" y="1526523"/>
              <a:ext cx="4051784" cy="6745409"/>
              <a:chOff x="0" y="-57150"/>
              <a:chExt cx="1152861" cy="1897603"/>
            </a:xfrm>
          </p:grpSpPr>
          <p:sp>
            <p:nvSpPr>
              <p:cNvPr id="174" name="Freeform 5">
                <a:extLst>
                  <a:ext uri="{FF2B5EF4-FFF2-40B4-BE49-F238E27FC236}">
                    <a16:creationId xmlns:a16="http://schemas.microsoft.com/office/drawing/2014/main" id="{7D824AD9-6E70-CA0C-A698-B29B134FC58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1152861" cy="1840453"/>
              </a:xfrm>
              <a:custGeom>
                <a:avLst/>
                <a:gdLst/>
                <a:ahLst/>
                <a:cxnLst/>
                <a:rect l="l" t="t" r="r" b="b"/>
                <a:pathLst>
                  <a:path w="1152861" h="751929">
                    <a:moveTo>
                      <a:pt x="92710" y="0"/>
                    </a:moveTo>
                    <a:lnTo>
                      <a:pt x="1060151" y="0"/>
                    </a:lnTo>
                    <a:cubicBezTo>
                      <a:pt x="1111353" y="0"/>
                      <a:pt x="1152861" y="41508"/>
                      <a:pt x="1152861" y="92710"/>
                    </a:cubicBezTo>
                    <a:lnTo>
                      <a:pt x="1152861" y="659219"/>
                    </a:lnTo>
                    <a:cubicBezTo>
                      <a:pt x="1152861" y="683807"/>
                      <a:pt x="1143093" y="707389"/>
                      <a:pt x="1125707" y="724775"/>
                    </a:cubicBezTo>
                    <a:cubicBezTo>
                      <a:pt x="1108320" y="742162"/>
                      <a:pt x="1084739" y="751929"/>
                      <a:pt x="1060151" y="751929"/>
                    </a:cubicBezTo>
                    <a:lnTo>
                      <a:pt x="92710" y="751929"/>
                    </a:lnTo>
                    <a:cubicBezTo>
                      <a:pt x="41508" y="751929"/>
                      <a:pt x="0" y="710422"/>
                      <a:pt x="0" y="659219"/>
                    </a:cubicBezTo>
                    <a:lnTo>
                      <a:pt x="0" y="92710"/>
                    </a:lnTo>
                    <a:cubicBezTo>
                      <a:pt x="0" y="41508"/>
                      <a:pt x="41508" y="0"/>
                      <a:pt x="92710" y="0"/>
                    </a:cubicBezTo>
                    <a:close/>
                  </a:path>
                </a:pathLst>
              </a:custGeom>
              <a:solidFill>
                <a:srgbClr val="E9F1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75" name="TextBox 6">
                <a:extLst>
                  <a:ext uri="{FF2B5EF4-FFF2-40B4-BE49-F238E27FC236}">
                    <a16:creationId xmlns:a16="http://schemas.microsoft.com/office/drawing/2014/main" id="{15EF69A1-AB76-2011-19CF-D0161D80AE5C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57150"/>
                <a:ext cx="1152861" cy="8090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170" name="TextBox 7">
              <a:extLst>
                <a:ext uri="{FF2B5EF4-FFF2-40B4-BE49-F238E27FC236}">
                  <a16:creationId xmlns:a16="http://schemas.microsoft.com/office/drawing/2014/main" id="{442548D8-F24A-6D94-8B23-BDFA7EF0B19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031212"/>
              <a:ext cx="2559195" cy="2480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91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Mutex</a:t>
              </a:r>
              <a:r>
                <a:rPr lang="ko-KR" alt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 활용</a:t>
              </a:r>
              <a:endParaRPr lang="en-US" sz="1599" b="1">
                <a:solidFill>
                  <a:srgbClr val="5271FF"/>
                </a:solidFill>
                <a:latin typeface="Arita Dotum Bold"/>
                <a:ea typeface="Arita Dotum Bold"/>
                <a:cs typeface="Arita Dotum Bold"/>
                <a:sym typeface="Arita Dotum Bold"/>
              </a:endParaRPr>
            </a:p>
          </p:txBody>
        </p:sp>
        <p:sp>
          <p:nvSpPr>
            <p:cNvPr id="171" name="TextBox 8">
              <a:extLst>
                <a:ext uri="{FF2B5EF4-FFF2-40B4-BE49-F238E27FC236}">
                  <a16:creationId xmlns:a16="http://schemas.microsoft.com/office/drawing/2014/main" id="{AD0172AB-CBE4-D32C-79FE-E1C5BDEA3D7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3" y="2378697"/>
              <a:ext cx="3410191" cy="3504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863"/>
                </a:lnSpc>
                <a:spcBef>
                  <a:spcPct val="0"/>
                </a:spcBef>
              </a:pPr>
              <a:r>
                <a:rPr 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Score</a:t>
              </a:r>
              <a:r>
                <a:rPr lang="ko-KR" alt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 기록에 </a:t>
              </a:r>
              <a:r>
                <a:rPr lang="en-US" altLang="ko-KR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Mutex</a:t>
              </a:r>
              <a:r>
                <a:rPr lang="ko-KR" altLang="en-US" sz="2045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를 사용</a:t>
              </a:r>
              <a:endParaRPr lang="en-US" sz="2045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172" name="TextBox 9">
              <a:extLst>
                <a:ext uri="{FF2B5EF4-FFF2-40B4-BE49-F238E27FC236}">
                  <a16:creationId xmlns:a16="http://schemas.microsoft.com/office/drawing/2014/main" id="{B2207C0C-3AE1-1F20-4176-A1A1C40B9D1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817619"/>
              <a:ext cx="2898696" cy="262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131"/>
                </a:lnSpc>
                <a:spcBef>
                  <a:spcPct val="0"/>
                </a:spcBef>
              </a:pPr>
              <a:r>
                <a:rPr lang="ko-KR" altLang="en-US" sz="1522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점수가 올라가기 전 </a:t>
              </a:r>
              <a:r>
                <a:rPr lang="en-US" altLang="ko-KR" sz="1522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Mutex</a:t>
              </a:r>
              <a:r>
                <a:rPr lang="ko-KR" altLang="en-US" sz="1522">
                  <a:solidFill>
                    <a:srgbClr val="0D0D5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로 접근 제한</a:t>
              </a:r>
              <a:endParaRPr lang="en-US" sz="1522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173" name="TextBox 10">
              <a:extLst>
                <a:ext uri="{FF2B5EF4-FFF2-40B4-BE49-F238E27FC236}">
                  <a16:creationId xmlns:a16="http://schemas.microsoft.com/office/drawing/2014/main" id="{ECFCD243-01A4-7AB3-020C-4FB5FDCAADF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3304898"/>
              <a:ext cx="3225960" cy="2218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</p:grpSp>
      <p:sp>
        <p:nvSpPr>
          <p:cNvPr id="177" name="TextBox 176">
            <a:extLst>
              <a:ext uri="{FF2B5EF4-FFF2-40B4-BE49-F238E27FC236}">
                <a16:creationId xmlns:a16="http://schemas.microsoft.com/office/drawing/2014/main" id="{74F3DCD0-8224-517C-36DB-C9986ECB7EC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471030" y="3304453"/>
            <a:ext cx="3733800" cy="347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lnSpc>
                <a:spcPts val="2131"/>
              </a:lnSpc>
              <a:spcBef>
                <a:spcPct val="0"/>
              </a:spcBef>
            </a:pPr>
            <a:r>
              <a:rPr lang="en-US" altLang="ko-KR" sz="152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5</a:t>
            </a:r>
            <a:r>
              <a:rPr lang="ko-KR" altLang="en-US" sz="152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개의 센서를 </a:t>
            </a:r>
            <a:r>
              <a:rPr lang="en-US" altLang="ko-KR" sz="152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Thread</a:t>
            </a:r>
            <a:r>
              <a:rPr lang="ko-KR" altLang="en-US" sz="1520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rPr>
              <a:t>를 통해 제어</a:t>
            </a:r>
            <a:endParaRPr lang="en-US" altLang="ko-KR" sz="1520">
              <a:solidFill>
                <a:srgbClr val="0D0D5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CE744AA6-1850-8A8B-A96A-C512CD498A6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582400" y="3984739"/>
            <a:ext cx="5348942" cy="2079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30" err="1">
                <a:latin typeface="Arita Dotum Light" panose="020B0600000101010101" charset="-127"/>
                <a:ea typeface="Arita Dotum Light" panose="020B0600000101010101" charset="-127"/>
              </a:rPr>
              <a:t>sonarThread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를 통해서 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SC-04 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초음파 센서가 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5cm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이내에서 물체를 감지하게 되는 경우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(</a:t>
            </a:r>
            <a:r>
              <a:rPr lang="ko-KR" altLang="en-US" sz="1330" err="1">
                <a:latin typeface="Arita Dotum Light" panose="020B0600000101010101" charset="-127"/>
                <a:ea typeface="Arita Dotum Light" panose="020B0600000101010101" charset="-127"/>
              </a:rPr>
              <a:t>핀볼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 게임에서는 구슬이 됩니다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), 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점수가 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1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점씩 올라가게 되는데</a:t>
            </a:r>
            <a:endParaRPr lang="en-US" altLang="ko-KR" sz="1330">
              <a:latin typeface="Arita Dotum Light" panose="020B0600000101010101" charset="-127"/>
              <a:ea typeface="Arita Dotum Light" panose="020B0600000101010101" charset="-127"/>
            </a:endParaRPr>
          </a:p>
          <a:p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점수를 올리기 전에 </a:t>
            </a:r>
            <a:r>
              <a:rPr lang="en-US" altLang="ko-KR" sz="1330" err="1">
                <a:latin typeface="Arita Dotum Light" panose="020B0600000101010101" charset="-127"/>
                <a:ea typeface="Arita Dotum Light" panose="020B0600000101010101" charset="-127"/>
              </a:rPr>
              <a:t>mutex_lock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으로 </a:t>
            </a:r>
            <a:r>
              <a:rPr lang="en-US" altLang="ko-KR" sz="1330" err="1">
                <a:latin typeface="Arita Dotum Light" panose="020B0600000101010101" charset="-127"/>
                <a:ea typeface="Arita Dotum Light" panose="020B0600000101010101" charset="-127"/>
              </a:rPr>
              <a:t>score_mutex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를 잠그고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, 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점수를 올리고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, 1602 LCD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에 점수를 반영하고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, </a:t>
            </a:r>
            <a:r>
              <a:rPr lang="en-US" altLang="ko-KR" sz="1330" err="1">
                <a:latin typeface="Arita Dotum Light" panose="020B0600000101010101" charset="-127"/>
                <a:ea typeface="Arita Dotum Light" panose="020B0600000101010101" charset="-127"/>
              </a:rPr>
              <a:t>mutex_unlock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으로 </a:t>
            </a:r>
            <a:r>
              <a:rPr lang="en-US" altLang="ko-KR" sz="1330" err="1">
                <a:latin typeface="Arita Dotum Light" panose="020B0600000101010101" charset="-127"/>
                <a:ea typeface="Arita Dotum Light" panose="020B0600000101010101" charset="-127"/>
              </a:rPr>
              <a:t>score_mutex</a:t>
            </a:r>
            <a:r>
              <a:rPr lang="ko-KR" altLang="en-US" sz="1330">
                <a:latin typeface="Arita Dotum Light" panose="020B0600000101010101" charset="-127"/>
                <a:ea typeface="Arita Dotum Light" panose="020B0600000101010101" charset="-127"/>
              </a:rPr>
              <a:t>의 잠금을 해제합니다</a:t>
            </a:r>
            <a:r>
              <a:rPr lang="en-US" altLang="ko-KR" sz="1330">
                <a:latin typeface="Arita Dotum Light" panose="020B0600000101010101" charset="-127"/>
                <a:ea typeface="Arita Dotum Light" panose="020B0600000101010101" charset="-127"/>
              </a:rPr>
              <a:t>.</a:t>
            </a:r>
          </a:p>
          <a:p>
            <a:endParaRPr lang="en-US" altLang="ko-KR" sz="1330">
              <a:latin typeface="Arita Dotum Light" panose="020B0600000101010101" charset="-127"/>
              <a:ea typeface="Arita Dotum Light" panose="020B0600000101010101" charset="-127"/>
            </a:endParaRPr>
          </a:p>
          <a:p>
            <a:endParaRPr lang="en-US" altLang="ko-KR" sz="1330">
              <a:latin typeface="Arita Dotum Light" panose="020B0600000101010101" charset="-127"/>
              <a:ea typeface="Arita Dotum Light" panose="020B0600000101010101" charset="-127"/>
            </a:endParaRPr>
          </a:p>
          <a:p>
            <a:endParaRPr lang="en-US" altLang="ko-KR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265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60459" y="8962478"/>
            <a:ext cx="12821592" cy="0"/>
          </a:xfrm>
          <a:prstGeom prst="line">
            <a:avLst/>
          </a:prstGeom>
          <a:ln w="9525" cap="rnd">
            <a:solidFill>
              <a:srgbClr val="5271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2" name="TextBox 4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487426" y="9258300"/>
            <a:ext cx="3085099" cy="19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680"/>
              </a:lnSpc>
              <a:spcBef>
                <a:spcPct val="0"/>
              </a:spcBef>
            </a:pPr>
            <a:r>
              <a:rPr lang="en-US" altLang="ko-KR" sz="1400" spc="266" err="1">
                <a:solidFill>
                  <a:srgbClr val="12127D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Pi’nBall</a:t>
            </a:r>
            <a:endParaRPr lang="en-US" altLang="ko-KR" sz="1400" spc="266">
              <a:solidFill>
                <a:srgbClr val="12127D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</p:txBody>
      </p:sp>
      <p:grpSp>
        <p:nvGrpSpPr>
          <p:cNvPr id="59" name="Group 59"/>
          <p:cNvGrpSpPr>
            <a:grpSpLocks noGrp="1" noUngrp="1" noRot="1" noMove="1" noResize="1"/>
          </p:cNvGrpSpPr>
          <p:nvPr/>
        </p:nvGrpSpPr>
        <p:grpSpPr>
          <a:xfrm rot="-10800000">
            <a:off x="0" y="0"/>
            <a:ext cx="3652123" cy="10287000"/>
            <a:chOff x="0" y="0"/>
            <a:chExt cx="961876" cy="2709333"/>
          </a:xfrm>
        </p:grpSpPr>
        <p:sp>
          <p:nvSpPr>
            <p:cNvPr id="60" name="Freeform 60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61876" cy="2709333"/>
            </a:xfrm>
            <a:custGeom>
              <a:avLst/>
              <a:gdLst/>
              <a:ahLst/>
              <a:cxnLst/>
              <a:rect l="l" t="t" r="r" b="b"/>
              <a:pathLst>
                <a:path w="961876" h="2709333">
                  <a:moveTo>
                    <a:pt x="0" y="0"/>
                  </a:moveTo>
                  <a:lnTo>
                    <a:pt x="961876" y="0"/>
                  </a:lnTo>
                  <a:lnTo>
                    <a:pt x="9618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1" name="TextBox 61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96187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2" name="Group 62"/>
          <p:cNvGrpSpPr>
            <a:grpSpLocks noGrp="1" noUngrp="1" noRot="1" noMove="1" noResize="1"/>
          </p:cNvGrpSpPr>
          <p:nvPr/>
        </p:nvGrpSpPr>
        <p:grpSpPr>
          <a:xfrm>
            <a:off x="809043" y="2417008"/>
            <a:ext cx="3257588" cy="830291"/>
            <a:chOff x="0" y="0"/>
            <a:chExt cx="857965" cy="218677"/>
          </a:xfrm>
        </p:grpSpPr>
        <p:sp>
          <p:nvSpPr>
            <p:cNvPr id="63" name="Freeform 6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4" name="TextBox 64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65" name="Group 65"/>
          <p:cNvGrpSpPr>
            <a:grpSpLocks noGrp="1" noUngrp="1" noRot="1" noMove="1" noResize="1"/>
          </p:cNvGrpSpPr>
          <p:nvPr/>
        </p:nvGrpSpPr>
        <p:grpSpPr>
          <a:xfrm>
            <a:off x="809043" y="3547894"/>
            <a:ext cx="3257588" cy="830291"/>
            <a:chOff x="0" y="0"/>
            <a:chExt cx="857965" cy="218677"/>
          </a:xfrm>
        </p:grpSpPr>
        <p:sp>
          <p:nvSpPr>
            <p:cNvPr id="66" name="Freeform 66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7" name="TextBox 67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8" name="Group 68"/>
          <p:cNvGrpSpPr>
            <a:grpSpLocks noGrp="1" noUngrp="1" noRot="1" noMove="1" noResize="1"/>
          </p:cNvGrpSpPr>
          <p:nvPr/>
        </p:nvGrpSpPr>
        <p:grpSpPr>
          <a:xfrm>
            <a:off x="809043" y="4678781"/>
            <a:ext cx="3257588" cy="830291"/>
            <a:chOff x="0" y="0"/>
            <a:chExt cx="857965" cy="218677"/>
          </a:xfrm>
        </p:grpSpPr>
        <p:sp>
          <p:nvSpPr>
            <p:cNvPr id="69" name="Freeform 69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0" name="TextBox 70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1" name="Group 71"/>
          <p:cNvGrpSpPr>
            <a:grpSpLocks noGrp="1" noUngrp="1" noRot="1" noMove="1" noResize="1"/>
          </p:cNvGrpSpPr>
          <p:nvPr/>
        </p:nvGrpSpPr>
        <p:grpSpPr>
          <a:xfrm>
            <a:off x="809043" y="5809667"/>
            <a:ext cx="3257588" cy="830291"/>
            <a:chOff x="0" y="0"/>
            <a:chExt cx="857965" cy="218677"/>
          </a:xfrm>
        </p:grpSpPr>
        <p:sp>
          <p:nvSpPr>
            <p:cNvPr id="72" name="Freeform 72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3" name="TextBox 7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4" name="Group 74"/>
          <p:cNvGrpSpPr>
            <a:grpSpLocks noGrp="1" noUngrp="1" noRot="1" noMove="1" noResize="1"/>
          </p:cNvGrpSpPr>
          <p:nvPr/>
        </p:nvGrpSpPr>
        <p:grpSpPr>
          <a:xfrm>
            <a:off x="809043" y="6940553"/>
            <a:ext cx="3257588" cy="830291"/>
            <a:chOff x="0" y="0"/>
            <a:chExt cx="857965" cy="218677"/>
          </a:xfrm>
        </p:grpSpPr>
        <p:sp>
          <p:nvSpPr>
            <p:cNvPr id="75" name="Freeform 7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857965" cy="218677"/>
            </a:xfrm>
            <a:custGeom>
              <a:avLst/>
              <a:gdLst/>
              <a:ahLst/>
              <a:cxnLst/>
              <a:rect l="l" t="t" r="r" b="b"/>
              <a:pathLst>
                <a:path w="857965" h="218677">
                  <a:moveTo>
                    <a:pt x="109339" y="0"/>
                  </a:moveTo>
                  <a:lnTo>
                    <a:pt x="748627" y="0"/>
                  </a:lnTo>
                  <a:cubicBezTo>
                    <a:pt x="777625" y="0"/>
                    <a:pt x="805436" y="11520"/>
                    <a:pt x="825941" y="32025"/>
                  </a:cubicBezTo>
                  <a:cubicBezTo>
                    <a:pt x="846446" y="52530"/>
                    <a:pt x="857965" y="80340"/>
                    <a:pt x="857965" y="109339"/>
                  </a:cubicBezTo>
                  <a:lnTo>
                    <a:pt x="857965" y="109339"/>
                  </a:lnTo>
                  <a:cubicBezTo>
                    <a:pt x="857965" y="169725"/>
                    <a:pt x="809013" y="218677"/>
                    <a:pt x="748627" y="218677"/>
                  </a:cubicBezTo>
                  <a:lnTo>
                    <a:pt x="109339" y="218677"/>
                  </a:lnTo>
                  <a:cubicBezTo>
                    <a:pt x="48953" y="218677"/>
                    <a:pt x="0" y="169725"/>
                    <a:pt x="0" y="109339"/>
                  </a:cubicBezTo>
                  <a:lnTo>
                    <a:pt x="0" y="109339"/>
                  </a:lnTo>
                  <a:cubicBezTo>
                    <a:pt x="0" y="48953"/>
                    <a:pt x="48953" y="0"/>
                    <a:pt x="109339" y="0"/>
                  </a:cubicBezTo>
                  <a:close/>
                </a:path>
              </a:pathLst>
            </a:custGeom>
            <a:solidFill>
              <a:srgbClr val="FFFAED">
                <a:alpha val="46667"/>
              </a:srgbClr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6" name="TextBox 7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57150"/>
              <a:ext cx="857965" cy="2758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77" name="Group 77"/>
          <p:cNvGrpSpPr>
            <a:grpSpLocks noGrp="1" noUngrp="1" noRot="1" noMove="1" noResize="1"/>
          </p:cNvGrpSpPr>
          <p:nvPr/>
        </p:nvGrpSpPr>
        <p:grpSpPr>
          <a:xfrm>
            <a:off x="3269834" y="6137914"/>
            <a:ext cx="173797" cy="173797"/>
            <a:chOff x="0" y="0"/>
            <a:chExt cx="6350000" cy="6350000"/>
          </a:xfrm>
        </p:grpSpPr>
        <p:sp>
          <p:nvSpPr>
            <p:cNvPr id="78" name="Freeform 78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79" name="TextBox 7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3831056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시스템 구조</a:t>
            </a:r>
            <a:endParaRPr lang="en-US" sz="1800" u="none" strike="noStrike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0" name="TextBox 80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2689279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소개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1" name="TextBox 8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7" y="4968735"/>
            <a:ext cx="2201233" cy="274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제한조건 구현 내용</a:t>
            </a:r>
            <a:endParaRPr lang="en-US" sz="1800" u="none" strike="noStrike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2" name="TextBox 8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0673" y="5949879"/>
            <a:ext cx="2005659" cy="556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 u="none" strike="noStrike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</a:t>
            </a:r>
            <a:endParaRPr lang="en-US" altLang="ko-KR" sz="1800" u="none" strike="noStrike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>
                <a:solidFill>
                  <a:srgbClr val="5371FF"/>
                </a:solidFill>
                <a:latin typeface="TDTD평고딕"/>
                <a:ea typeface="TDTD평고딕"/>
                <a:cs typeface="TDTD평고딕"/>
                <a:sym typeface="TDTD평고딕"/>
              </a:rPr>
              <a:t>문제점과 해결방안</a:t>
            </a:r>
            <a:endParaRPr lang="en-US" sz="1800" u="none" strike="noStrike">
              <a:solidFill>
                <a:srgbClr val="5371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3" name="TextBox 8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2398" y="7222348"/>
            <a:ext cx="2333728" cy="27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160"/>
              </a:lnSpc>
              <a:spcBef>
                <a:spcPct val="0"/>
              </a:spcBef>
            </a:pPr>
            <a:r>
              <a:rPr lang="ko-KR" altLang="en-US" sz="1800">
                <a:solidFill>
                  <a:srgbClr val="FFFFFF"/>
                </a:solidFill>
                <a:latin typeface="TDTD평고딕"/>
                <a:ea typeface="TDTD평고딕"/>
                <a:cs typeface="TDTD평고딕"/>
                <a:sym typeface="TDTD평고딕"/>
              </a:rPr>
              <a:t>시연</a:t>
            </a:r>
            <a:endParaRPr lang="en-US" sz="1800">
              <a:solidFill>
                <a:srgbClr val="FFFFF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5" name="TextBox 29">
            <a:extLst>
              <a:ext uri="{FF2B5EF4-FFF2-40B4-BE49-F238E27FC236}">
                <a16:creationId xmlns:a16="http://schemas.microsoft.com/office/drawing/2014/main" id="{64330FF3-1E35-6E93-F8A3-5A06640684DF}"/>
              </a:ext>
            </a:extLst>
          </p:cNvPr>
          <p:cNvSpPr txBox="1"/>
          <p:nvPr/>
        </p:nvSpPr>
        <p:spPr>
          <a:xfrm>
            <a:off x="921985" y="789849"/>
            <a:ext cx="2202215" cy="555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303"/>
              </a:lnSpc>
            </a:pP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임베디드 시스템 </a:t>
            </a:r>
            <a:r>
              <a:rPr lang="en-US" altLang="ko-KR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10</a:t>
            </a:r>
            <a:r>
              <a:rPr lang="ko-KR" altLang="en-US" sz="1599" spc="127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조</a:t>
            </a:r>
            <a:endParaRPr lang="en-US" altLang="ko-KR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  <a:p>
            <a:pPr marL="0" lvl="0" indent="0" algn="l">
              <a:lnSpc>
                <a:spcPts val="2303"/>
              </a:lnSpc>
            </a:pPr>
            <a:r>
              <a:rPr lang="en-US" sz="1599" spc="127" err="1">
                <a:solidFill>
                  <a:srgbClr val="FFFFFF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Montserrat Classic"/>
              </a:rPr>
              <a:t>Pi’nBall</a:t>
            </a:r>
            <a:endParaRPr lang="en-US" sz="1599" spc="127">
              <a:solidFill>
                <a:srgbClr val="FFFFFF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Montserrat Classic"/>
            </a:endParaRPr>
          </a:p>
        </p:txBody>
      </p:sp>
      <p:grpSp>
        <p:nvGrpSpPr>
          <p:cNvPr id="86" name="Group 3">
            <a:extLst>
              <a:ext uri="{FF2B5EF4-FFF2-40B4-BE49-F238E27FC236}">
                <a16:creationId xmlns:a16="http://schemas.microsoft.com/office/drawing/2014/main" id="{76EFF2E1-E514-E85B-6462-DF59B1D7E99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938218" y="2055682"/>
            <a:ext cx="4051784" cy="6745409"/>
            <a:chOff x="0" y="-267809"/>
            <a:chExt cx="5402378" cy="8892288"/>
          </a:xfrm>
        </p:grpSpPr>
        <p:grpSp>
          <p:nvGrpSpPr>
            <p:cNvPr id="87" name="Group 4">
              <a:extLst>
                <a:ext uri="{FF2B5EF4-FFF2-40B4-BE49-F238E27FC236}">
                  <a16:creationId xmlns:a16="http://schemas.microsoft.com/office/drawing/2014/main" id="{424F8E26-B602-0BAE-1067-13BE49869DC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0" y="-267809"/>
              <a:ext cx="5402378" cy="8892288"/>
              <a:chOff x="0" y="-57150"/>
              <a:chExt cx="1152861" cy="1897603"/>
            </a:xfrm>
          </p:grpSpPr>
          <p:sp>
            <p:nvSpPr>
              <p:cNvPr id="92" name="Freeform 5">
                <a:extLst>
                  <a:ext uri="{FF2B5EF4-FFF2-40B4-BE49-F238E27FC236}">
                    <a16:creationId xmlns:a16="http://schemas.microsoft.com/office/drawing/2014/main" id="{1617A0D3-2CC3-85FA-EAE0-72B8AC967FD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1152861" cy="1840453"/>
              </a:xfrm>
              <a:custGeom>
                <a:avLst/>
                <a:gdLst/>
                <a:ahLst/>
                <a:cxnLst/>
                <a:rect l="l" t="t" r="r" b="b"/>
                <a:pathLst>
                  <a:path w="1152861" h="751929">
                    <a:moveTo>
                      <a:pt x="92710" y="0"/>
                    </a:moveTo>
                    <a:lnTo>
                      <a:pt x="1060151" y="0"/>
                    </a:lnTo>
                    <a:cubicBezTo>
                      <a:pt x="1111353" y="0"/>
                      <a:pt x="1152861" y="41508"/>
                      <a:pt x="1152861" y="92710"/>
                    </a:cubicBezTo>
                    <a:lnTo>
                      <a:pt x="1152861" y="659219"/>
                    </a:lnTo>
                    <a:cubicBezTo>
                      <a:pt x="1152861" y="683807"/>
                      <a:pt x="1143093" y="707389"/>
                      <a:pt x="1125707" y="724775"/>
                    </a:cubicBezTo>
                    <a:cubicBezTo>
                      <a:pt x="1108320" y="742162"/>
                      <a:pt x="1084739" y="751929"/>
                      <a:pt x="1060151" y="751929"/>
                    </a:cubicBezTo>
                    <a:lnTo>
                      <a:pt x="92710" y="751929"/>
                    </a:lnTo>
                    <a:cubicBezTo>
                      <a:pt x="41508" y="751929"/>
                      <a:pt x="0" y="710422"/>
                      <a:pt x="0" y="659219"/>
                    </a:cubicBezTo>
                    <a:lnTo>
                      <a:pt x="0" y="92710"/>
                    </a:lnTo>
                    <a:cubicBezTo>
                      <a:pt x="0" y="41508"/>
                      <a:pt x="41508" y="0"/>
                      <a:pt x="92710" y="0"/>
                    </a:cubicBezTo>
                    <a:close/>
                  </a:path>
                </a:pathLst>
              </a:custGeom>
              <a:solidFill>
                <a:srgbClr val="E9F1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3" name="TextBox 6">
                <a:extLst>
                  <a:ext uri="{FF2B5EF4-FFF2-40B4-BE49-F238E27FC236}">
                    <a16:creationId xmlns:a16="http://schemas.microsoft.com/office/drawing/2014/main" id="{A03F0DEC-8494-8A2F-DB2C-6BBF888CE3C1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57150"/>
                <a:ext cx="1152861" cy="8090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88" name="TextBox 7">
              <a:extLst>
                <a:ext uri="{FF2B5EF4-FFF2-40B4-BE49-F238E27FC236}">
                  <a16:creationId xmlns:a16="http://schemas.microsoft.com/office/drawing/2014/main" id="{D1B36B4C-E919-CC9F-3315-F1B9A686AFF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397509"/>
              <a:ext cx="3412259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919"/>
                </a:lnSpc>
                <a:spcBef>
                  <a:spcPct val="0"/>
                </a:spcBef>
              </a:pPr>
              <a:r>
                <a:rPr 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GPIO PIN</a:t>
              </a:r>
            </a:p>
          </p:txBody>
        </p:sp>
        <p:sp>
          <p:nvSpPr>
            <p:cNvPr id="89" name="TextBox 8">
              <a:extLst>
                <a:ext uri="{FF2B5EF4-FFF2-40B4-BE49-F238E27FC236}">
                  <a16:creationId xmlns:a16="http://schemas.microsoft.com/office/drawing/2014/main" id="{9877E733-B0BB-5AB8-BB9D-EA149E47B40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855589"/>
              <a:ext cx="2703748" cy="462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3"/>
                </a:lnSpc>
                <a:spcBef>
                  <a:spcPct val="0"/>
                </a:spcBef>
              </a:pPr>
              <a:endParaRPr lang="en-US" sz="2045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90" name="TextBox 9">
              <a:extLst>
                <a:ext uri="{FF2B5EF4-FFF2-40B4-BE49-F238E27FC236}">
                  <a16:creationId xmlns:a16="http://schemas.microsoft.com/office/drawing/2014/main" id="{AA633410-8F98-3121-CBA4-43739E91EFCD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1434207"/>
              <a:ext cx="3864927" cy="3464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131"/>
                </a:lnSpc>
                <a:spcBef>
                  <a:spcPct val="0"/>
                </a:spcBef>
              </a:pPr>
              <a:endParaRPr lang="en-US" sz="1522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91" name="TextBox 10">
              <a:extLst>
                <a:ext uri="{FF2B5EF4-FFF2-40B4-BE49-F238E27FC236}">
                  <a16:creationId xmlns:a16="http://schemas.microsoft.com/office/drawing/2014/main" id="{045453F2-70E3-6401-A202-513B218B520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7648" y="842899"/>
              <a:ext cx="4301279" cy="739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센서가 많아 예상보다 많은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GPIO PIN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이 필요했습니다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. </a:t>
              </a:r>
            </a:p>
            <a:p>
              <a:endParaRPr lang="en-US" altLang="ko-KR" sz="1400" dirty="0">
                <a:latin typeface="Arita Dotum Light" panose="020B0604020202020204" charset="-127"/>
                <a:ea typeface="Arita Dotum Light" panose="020B0604020202020204" charset="-127"/>
              </a:endParaRPr>
            </a:p>
            <a:p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이를 해결하기 위해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GPIO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확장 키트와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Raspberry Pi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여러 대를 사용하는 방법을 고려했습니다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.</a:t>
              </a:r>
            </a:p>
            <a:p>
              <a:endParaRPr lang="en-US" altLang="ko-KR" sz="1400" dirty="0">
                <a:latin typeface="Arita Dotum Light" panose="020B0604020202020204" charset="-127"/>
                <a:ea typeface="Arita Dotum Light" panose="020B0604020202020204" charset="-127"/>
              </a:endParaRPr>
            </a:p>
            <a:p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확장 키트를 사용하면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한 대로 시스템을 운영할 수 있어 간단하지만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,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모든 센서를 한대의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에 연결하다 보니 배선이 엉키거나 </a:t>
              </a:r>
              <a:r>
                <a:rPr lang="ko-KR" altLang="en-US" sz="1400" dirty="0" err="1">
                  <a:latin typeface="Arita Dotum Light" panose="020B0604020202020204" charset="-127"/>
                  <a:ea typeface="Arita Dotum Light" panose="020B0604020202020204" charset="-127"/>
                </a:rPr>
                <a:t>의도치않은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 </a:t>
              </a:r>
              <a:r>
                <a:rPr lang="ko-KR" altLang="en-US" sz="1400" dirty="0" err="1">
                  <a:latin typeface="Arita Dotum Light" panose="020B0604020202020204" charset="-127"/>
                  <a:ea typeface="Arita Dotum Light" panose="020B0604020202020204" charset="-127"/>
                </a:rPr>
                <a:t>선들과의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 접촉으로 오동작을 일으킬 수 있는 문제가 있습니다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.</a:t>
              </a:r>
            </a:p>
            <a:p>
              <a:endParaRPr lang="en-US" altLang="ko-KR" sz="1400" dirty="0">
                <a:latin typeface="Arita Dotum Light" panose="020B0604020202020204" charset="-127"/>
                <a:ea typeface="Arita Dotum Light" panose="020B0604020202020204" charset="-127"/>
              </a:endParaRPr>
            </a:p>
            <a:p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여러 대를 사용하는 경우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, GPIO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를 통해 신호를 주고받는 방법과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SSH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로 연결해 신호를 주고받는 방법이 있는데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, GPIO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로 연결하는 방식은 구현이 쉽지만 두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에서 동시에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GPIO High 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신호를 보내면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가 고장 날 위험이 있고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, SSH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를 이용하면 고장의 우려는 없지만 구현이 </a:t>
              </a:r>
              <a:r>
                <a:rPr lang="ko-KR" altLang="en-US" sz="1400" dirty="0" err="1">
                  <a:latin typeface="Arita Dotum Light" panose="020B0604020202020204" charset="-127"/>
                  <a:ea typeface="Arita Dotum Light" panose="020B0604020202020204" charset="-127"/>
                </a:rPr>
                <a:t>복잡해집니다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.</a:t>
              </a:r>
            </a:p>
            <a:p>
              <a:endParaRPr lang="en-US" altLang="ko-KR" sz="1400" dirty="0">
                <a:latin typeface="Arita Dotum Light" panose="020B0604020202020204" charset="-127"/>
                <a:ea typeface="Arita Dotum Light" panose="020B0604020202020204" charset="-127"/>
              </a:endParaRPr>
            </a:p>
            <a:p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저희 팀은 많은 센서를 확장 키트로 연결하고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, </a:t>
              </a:r>
              <a:r>
                <a:rPr lang="ko-KR" altLang="en-US" sz="1400" dirty="0" err="1">
                  <a:latin typeface="Arita Dotum Light" panose="020B0604020202020204" charset="-127"/>
                  <a:ea typeface="Arita Dotum Light" panose="020B0604020202020204" charset="-127"/>
                </a:rPr>
                <a:t>서보모터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 부분만 별도의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와 연결시켜서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SSH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를 이용해 다른 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Pi</a:t>
              </a:r>
              <a:r>
                <a:rPr lang="ko-KR" altLang="en-US" sz="1400" dirty="0">
                  <a:latin typeface="Arita Dotum Light" panose="020B0604020202020204" charset="-127"/>
                  <a:ea typeface="Arita Dotum Light" panose="020B0604020202020204" charset="-127"/>
                </a:rPr>
                <a:t>에서 제어하는 방식으로 결정했습니다</a:t>
              </a:r>
              <a:r>
                <a:rPr lang="en-US" altLang="ko-KR" sz="1400" dirty="0">
                  <a:latin typeface="Arita Dotum Light" panose="020B0604020202020204" charset="-127"/>
                  <a:ea typeface="Arita Dotum Light" panose="020B0604020202020204" charset="-127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altLang="ko-KR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</p:grpSp>
      <p:grpSp>
        <p:nvGrpSpPr>
          <p:cNvPr id="94" name="Group 19">
            <a:extLst>
              <a:ext uri="{FF2B5EF4-FFF2-40B4-BE49-F238E27FC236}">
                <a16:creationId xmlns:a16="http://schemas.microsoft.com/office/drawing/2014/main" id="{95A73E51-51B7-2E7A-60C4-FFF4786906A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9145363" y="2055682"/>
            <a:ext cx="4051784" cy="6745418"/>
            <a:chOff x="0" y="-267809"/>
            <a:chExt cx="5402378" cy="8993891"/>
          </a:xfrm>
        </p:grpSpPr>
        <p:grpSp>
          <p:nvGrpSpPr>
            <p:cNvPr id="95" name="Group 20">
              <a:extLst>
                <a:ext uri="{FF2B5EF4-FFF2-40B4-BE49-F238E27FC236}">
                  <a16:creationId xmlns:a16="http://schemas.microsoft.com/office/drawing/2014/main" id="{2156736F-8AED-B83A-24C9-323EA4F44553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0" y="-267809"/>
              <a:ext cx="5402378" cy="8993891"/>
              <a:chOff x="0" y="-57150"/>
              <a:chExt cx="1152861" cy="1919285"/>
            </a:xfrm>
          </p:grpSpPr>
          <p:sp>
            <p:nvSpPr>
              <p:cNvPr id="100" name="Freeform 21">
                <a:extLst>
                  <a:ext uri="{FF2B5EF4-FFF2-40B4-BE49-F238E27FC236}">
                    <a16:creationId xmlns:a16="http://schemas.microsoft.com/office/drawing/2014/main" id="{D0EA65CE-4C0D-D88D-8889-04653306C1C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1152861" cy="1862135"/>
              </a:xfrm>
              <a:custGeom>
                <a:avLst/>
                <a:gdLst/>
                <a:ahLst/>
                <a:cxnLst/>
                <a:rect l="l" t="t" r="r" b="b"/>
                <a:pathLst>
                  <a:path w="1152861" h="751929">
                    <a:moveTo>
                      <a:pt x="92710" y="0"/>
                    </a:moveTo>
                    <a:lnTo>
                      <a:pt x="1060151" y="0"/>
                    </a:lnTo>
                    <a:cubicBezTo>
                      <a:pt x="1111353" y="0"/>
                      <a:pt x="1152861" y="41508"/>
                      <a:pt x="1152861" y="92710"/>
                    </a:cubicBezTo>
                    <a:lnTo>
                      <a:pt x="1152861" y="659219"/>
                    </a:lnTo>
                    <a:cubicBezTo>
                      <a:pt x="1152861" y="683807"/>
                      <a:pt x="1143093" y="707389"/>
                      <a:pt x="1125707" y="724775"/>
                    </a:cubicBezTo>
                    <a:cubicBezTo>
                      <a:pt x="1108320" y="742162"/>
                      <a:pt x="1084739" y="751929"/>
                      <a:pt x="1060151" y="751929"/>
                    </a:cubicBezTo>
                    <a:lnTo>
                      <a:pt x="92710" y="751929"/>
                    </a:lnTo>
                    <a:cubicBezTo>
                      <a:pt x="41508" y="751929"/>
                      <a:pt x="0" y="710422"/>
                      <a:pt x="0" y="659219"/>
                    </a:cubicBezTo>
                    <a:lnTo>
                      <a:pt x="0" y="92710"/>
                    </a:lnTo>
                    <a:cubicBezTo>
                      <a:pt x="0" y="41508"/>
                      <a:pt x="41508" y="0"/>
                      <a:pt x="92710" y="0"/>
                    </a:cubicBezTo>
                    <a:close/>
                  </a:path>
                </a:pathLst>
              </a:custGeom>
              <a:solidFill>
                <a:srgbClr val="E9F1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1" name="TextBox 22">
                <a:extLst>
                  <a:ext uri="{FF2B5EF4-FFF2-40B4-BE49-F238E27FC236}">
                    <a16:creationId xmlns:a16="http://schemas.microsoft.com/office/drawing/2014/main" id="{9C43722D-CC0B-C08B-C2BB-FB36CA52FDFC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57150"/>
                <a:ext cx="1152861" cy="8090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96" name="TextBox 23">
              <a:extLst>
                <a:ext uri="{FF2B5EF4-FFF2-40B4-BE49-F238E27FC236}">
                  <a16:creationId xmlns:a16="http://schemas.microsoft.com/office/drawing/2014/main" id="{18DB5E02-3E73-13F1-4A7D-62CE3DE4845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397509"/>
              <a:ext cx="3412259" cy="327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919"/>
                </a:lnSpc>
                <a:spcBef>
                  <a:spcPct val="0"/>
                </a:spcBef>
              </a:pPr>
              <a:r>
                <a:rPr lang="en-US" sz="1599" b="1" dirty="0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Multi-Thread </a:t>
              </a:r>
              <a:r>
                <a:rPr lang="ko-KR" altLang="en-US" sz="1599" b="1" dirty="0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구현</a:t>
              </a:r>
              <a:endParaRPr lang="en-US" sz="1599" b="1" dirty="0">
                <a:solidFill>
                  <a:srgbClr val="5271FF"/>
                </a:solidFill>
                <a:latin typeface="Arita Dotum Bold"/>
                <a:ea typeface="Arita Dotum Bold"/>
                <a:cs typeface="Arita Dotum Bold"/>
                <a:sym typeface="Arita Dotum Bold"/>
              </a:endParaRPr>
            </a:p>
          </p:txBody>
        </p:sp>
        <p:sp>
          <p:nvSpPr>
            <p:cNvPr id="97" name="TextBox 24">
              <a:extLst>
                <a:ext uri="{FF2B5EF4-FFF2-40B4-BE49-F238E27FC236}">
                  <a16:creationId xmlns:a16="http://schemas.microsoft.com/office/drawing/2014/main" id="{C8D9BFCB-A4B8-1081-5D56-FAB8E6EBB30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855588"/>
              <a:ext cx="2703748" cy="4673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3"/>
                </a:lnSpc>
                <a:spcBef>
                  <a:spcPct val="0"/>
                </a:spcBef>
              </a:pPr>
              <a:endParaRPr lang="en-US" sz="2045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98" name="TextBox 25">
              <a:extLst>
                <a:ext uri="{FF2B5EF4-FFF2-40B4-BE49-F238E27FC236}">
                  <a16:creationId xmlns:a16="http://schemas.microsoft.com/office/drawing/2014/main" id="{9BCB1EA7-DA63-0050-0CA4-1E15FC92FB5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1434207"/>
              <a:ext cx="3864927" cy="3464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131"/>
                </a:lnSpc>
                <a:spcBef>
                  <a:spcPct val="0"/>
                </a:spcBef>
              </a:pPr>
              <a:endParaRPr lang="en-US" sz="1522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99" name="TextBox 26">
              <a:extLst>
                <a:ext uri="{FF2B5EF4-FFF2-40B4-BE49-F238E27FC236}">
                  <a16:creationId xmlns:a16="http://schemas.microsoft.com/office/drawing/2014/main" id="{72231799-B294-D78A-C342-84F4784B672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50549" y="939704"/>
              <a:ext cx="4301279" cy="4194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Multi-Thread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를 구현하는 과정에서 생각보다 많은 문제가 있었습니다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특히 여러 개의 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Thread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가 동시에 상호작용을 해야 할 떼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r>
                <a:rPr lang="ko-KR" altLang="en-US" sz="1331" b="1" dirty="0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의도치않게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동작되는 부분이 많았습니다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altLang="ko-KR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프로젝트 상당기간을 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Multi-Thread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의 문제를 해결하는 데 소요했습니다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altLang="ko-KR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이 부분은 계속 코드를 수정하면서 디버깅하는 수밖에 없었으며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altLang="ko-KR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결국은 의도한대로 잘 작동되는 코드가 나와서 시연할 수 있게 되었습니다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</p:txBody>
        </p:sp>
      </p:grpSp>
      <p:sp>
        <p:nvSpPr>
          <p:cNvPr id="102" name="TextBox 41">
            <a:extLst>
              <a:ext uri="{FF2B5EF4-FFF2-40B4-BE49-F238E27FC236}">
                <a16:creationId xmlns:a16="http://schemas.microsoft.com/office/drawing/2014/main" id="{6A79FBFE-4A2A-6A54-9A4E-BB3672D84BF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32636" y="1079790"/>
            <a:ext cx="8222728" cy="60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99"/>
              </a:lnSpc>
              <a:spcBef>
                <a:spcPct val="0"/>
              </a:spcBef>
            </a:pPr>
            <a:r>
              <a:rPr lang="ko-KR" altLang="en-US" sz="3999" dirty="0">
                <a:solidFill>
                  <a:srgbClr val="12127D"/>
                </a:solidFill>
                <a:latin typeface="TDTD평고딕"/>
                <a:ea typeface="TDTD평고딕"/>
                <a:cs typeface="TDTD평고딕"/>
                <a:sym typeface="TDTD평고딕"/>
              </a:rPr>
              <a:t>개발 당시 겪은 문제점과 해결 방안</a:t>
            </a:r>
            <a:endParaRPr lang="en-US" altLang="ko-KR" sz="3999" dirty="0">
              <a:solidFill>
                <a:srgbClr val="12127D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B2FAA21B-C227-216B-4977-F0B78FB2AEC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352508" y="2055682"/>
            <a:ext cx="4051784" cy="6745409"/>
            <a:chOff x="10236082" y="1526523"/>
            <a:chExt cx="4051784" cy="6745409"/>
          </a:xfrm>
        </p:grpSpPr>
        <p:grpSp>
          <p:nvGrpSpPr>
            <p:cNvPr id="123" name="Group 4">
              <a:extLst>
                <a:ext uri="{FF2B5EF4-FFF2-40B4-BE49-F238E27FC236}">
                  <a16:creationId xmlns:a16="http://schemas.microsoft.com/office/drawing/2014/main" id="{10D73EAD-3CD5-4B1C-73E9-E9488C905B6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0236082" y="1526523"/>
              <a:ext cx="4051784" cy="6745409"/>
              <a:chOff x="0" y="-57150"/>
              <a:chExt cx="1152861" cy="1897603"/>
            </a:xfrm>
          </p:grpSpPr>
          <p:sp>
            <p:nvSpPr>
              <p:cNvPr id="128" name="Freeform 5">
                <a:extLst>
                  <a:ext uri="{FF2B5EF4-FFF2-40B4-BE49-F238E27FC236}">
                    <a16:creationId xmlns:a16="http://schemas.microsoft.com/office/drawing/2014/main" id="{4F95D5AC-AD4F-48B0-A396-26CC64F429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0"/>
                <a:ext cx="1152861" cy="1840453"/>
              </a:xfrm>
              <a:custGeom>
                <a:avLst/>
                <a:gdLst/>
                <a:ahLst/>
                <a:cxnLst/>
                <a:rect l="l" t="t" r="r" b="b"/>
                <a:pathLst>
                  <a:path w="1152861" h="751929">
                    <a:moveTo>
                      <a:pt x="92710" y="0"/>
                    </a:moveTo>
                    <a:lnTo>
                      <a:pt x="1060151" y="0"/>
                    </a:lnTo>
                    <a:cubicBezTo>
                      <a:pt x="1111353" y="0"/>
                      <a:pt x="1152861" y="41508"/>
                      <a:pt x="1152861" y="92710"/>
                    </a:cubicBezTo>
                    <a:lnTo>
                      <a:pt x="1152861" y="659219"/>
                    </a:lnTo>
                    <a:cubicBezTo>
                      <a:pt x="1152861" y="683807"/>
                      <a:pt x="1143093" y="707389"/>
                      <a:pt x="1125707" y="724775"/>
                    </a:cubicBezTo>
                    <a:cubicBezTo>
                      <a:pt x="1108320" y="742162"/>
                      <a:pt x="1084739" y="751929"/>
                      <a:pt x="1060151" y="751929"/>
                    </a:cubicBezTo>
                    <a:lnTo>
                      <a:pt x="92710" y="751929"/>
                    </a:lnTo>
                    <a:cubicBezTo>
                      <a:pt x="41508" y="751929"/>
                      <a:pt x="0" y="710422"/>
                      <a:pt x="0" y="659219"/>
                    </a:cubicBezTo>
                    <a:lnTo>
                      <a:pt x="0" y="92710"/>
                    </a:lnTo>
                    <a:cubicBezTo>
                      <a:pt x="0" y="41508"/>
                      <a:pt x="41508" y="0"/>
                      <a:pt x="92710" y="0"/>
                    </a:cubicBezTo>
                    <a:close/>
                  </a:path>
                </a:pathLst>
              </a:custGeom>
              <a:solidFill>
                <a:srgbClr val="E9F1F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9" name="TextBox 6">
                <a:extLst>
                  <a:ext uri="{FF2B5EF4-FFF2-40B4-BE49-F238E27FC236}">
                    <a16:creationId xmlns:a16="http://schemas.microsoft.com/office/drawing/2014/main" id="{9EB39032-A373-71FA-1DE9-EF49E4EE77BE}"/>
                  </a:ext>
                </a:extLst>
              </p:cNvPr>
              <p:cNvSpPr txBox="1"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0" y="-57150"/>
                <a:ext cx="1152861" cy="80907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60"/>
                  </a:lnSpc>
                </a:pPr>
                <a:endParaRPr/>
              </a:p>
            </p:txBody>
          </p:sp>
        </p:grpSp>
        <p:sp>
          <p:nvSpPr>
            <p:cNvPr id="124" name="TextBox 7">
              <a:extLst>
                <a:ext uri="{FF2B5EF4-FFF2-40B4-BE49-F238E27FC236}">
                  <a16:creationId xmlns:a16="http://schemas.microsoft.com/office/drawing/2014/main" id="{89301810-4767-6728-FE02-1715A8A1D4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031212"/>
              <a:ext cx="2559195" cy="2480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919"/>
                </a:lnSpc>
                <a:spcBef>
                  <a:spcPct val="0"/>
                </a:spcBef>
              </a:pPr>
              <a:r>
                <a:rPr lang="en-US" sz="1599" b="1" err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PinBall</a:t>
              </a:r>
              <a:r>
                <a:rPr 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 </a:t>
              </a:r>
              <a:r>
                <a:rPr lang="ko-KR" altLang="en-US" sz="1599" b="1">
                  <a:solidFill>
                    <a:srgbClr val="5271FF"/>
                  </a:solidFill>
                  <a:latin typeface="Arita Dotum Bold"/>
                  <a:ea typeface="Arita Dotum Bold"/>
                  <a:cs typeface="Arita Dotum Bold"/>
                  <a:sym typeface="Arita Dotum Bold"/>
                </a:rPr>
                <a:t>판 구성</a:t>
              </a:r>
              <a:endParaRPr lang="en-US" sz="1599" b="1">
                <a:solidFill>
                  <a:srgbClr val="5271FF"/>
                </a:solidFill>
                <a:latin typeface="Arita Dotum Bold"/>
                <a:ea typeface="Arita Dotum Bold"/>
                <a:cs typeface="Arita Dotum Bold"/>
                <a:sym typeface="Arita Dotum Bold"/>
              </a:endParaRPr>
            </a:p>
          </p:txBody>
        </p:sp>
        <p:sp>
          <p:nvSpPr>
            <p:cNvPr id="125" name="TextBox 8">
              <a:extLst>
                <a:ext uri="{FF2B5EF4-FFF2-40B4-BE49-F238E27FC236}">
                  <a16:creationId xmlns:a16="http://schemas.microsoft.com/office/drawing/2014/main" id="{82A62B2F-2D09-1504-E6B8-3631C39F849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378697"/>
              <a:ext cx="2027811" cy="350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63"/>
                </a:lnSpc>
                <a:spcBef>
                  <a:spcPct val="0"/>
                </a:spcBef>
              </a:pPr>
              <a:endParaRPr lang="en-US" sz="2045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126" name="TextBox 9">
              <a:extLst>
                <a:ext uri="{FF2B5EF4-FFF2-40B4-BE49-F238E27FC236}">
                  <a16:creationId xmlns:a16="http://schemas.microsoft.com/office/drawing/2014/main" id="{980B8EF3-F4D0-5C3E-CD05-10A30FB85A9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817619"/>
              <a:ext cx="2898696" cy="262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131"/>
                </a:lnSpc>
                <a:spcBef>
                  <a:spcPct val="0"/>
                </a:spcBef>
              </a:pPr>
              <a:endParaRPr lang="en-US" sz="1522">
                <a:solidFill>
                  <a:srgbClr val="0D0D5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  <p:sp>
          <p:nvSpPr>
            <p:cNvPr id="127" name="TextBox 10">
              <a:extLst>
                <a:ext uri="{FF2B5EF4-FFF2-40B4-BE49-F238E27FC236}">
                  <a16:creationId xmlns:a16="http://schemas.microsoft.com/office/drawing/2014/main" id="{7395A6BC-100F-ED82-5292-D1FBF9011BC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0648994" y="2432158"/>
              <a:ext cx="3225960" cy="4851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아무래도 게임 판이 </a:t>
              </a:r>
              <a:r>
                <a:rPr lang="ko-KR" altLang="en-US" sz="1331" b="1" dirty="0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크다보니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게임 판을 보관하는 것이 문제가 대두되었습니다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이 문제는 일단 최대한 게임 판을 늦게 만들되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사전에 준비를 철저하게 해서 게임 판 제작은 신속하게 이루어지도록 하였습니다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CAD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로 직접 판과 장애물을 그리고 가상의 배치를 함으로써 팀의 의도를 가장 잘 반영할 수 있는 최적의 판 구성을 찾는 방식을 사용했습니다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altLang="ko-KR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센서들끼리 연결하는 선들의 간섭 문제도 있었습니다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간섭을 최소화 하기 위해 판의 구성과 장애물 위치를 계속 바꾸었습니다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endParaRPr lang="en-US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  <a:p>
              <a:pPr marL="0" lvl="0" indent="0" algn="l">
                <a:lnSpc>
                  <a:spcPts val="1864"/>
                </a:lnSpc>
                <a:spcBef>
                  <a:spcPct val="0"/>
                </a:spcBef>
              </a:pP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그 외에도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구슬이 가장 저희의 의도에 맞게 굴러가는 각도를 찾는 것이나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발사 </a:t>
              </a:r>
              <a:r>
                <a:rPr lang="ko-KR" altLang="en-US" sz="1331" b="1" dirty="0" err="1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매커니즘을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 구성하는 부분에서도 의도와는 다르게 동작하는 부분이 있었으며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, </a:t>
              </a:r>
              <a:r>
                <a:rPr lang="ko-KR" altLang="en-US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이를 해결하기 위해서 다양한 관점으로 접근하고 시도함으로써 효과적인 방법 혹은 구성을 채택하였습니다</a:t>
              </a:r>
              <a:r>
                <a:rPr lang="en-US" altLang="ko-KR" sz="1331" b="1" dirty="0">
                  <a:solidFill>
                    <a:srgbClr val="0D0D50"/>
                  </a:solidFill>
                  <a:latin typeface="Arita Dotum Light"/>
                  <a:ea typeface="Arita Dotum Light"/>
                  <a:cs typeface="Arita Dotum Light"/>
                  <a:sym typeface="Arita Dotum Light"/>
                </a:rPr>
                <a:t>.</a:t>
              </a:r>
              <a:endParaRPr lang="en-US" sz="1331" b="1" dirty="0">
                <a:solidFill>
                  <a:srgbClr val="0D0D50"/>
                </a:solidFill>
                <a:latin typeface="Arita Dotum Light"/>
                <a:ea typeface="Arita Dotum Light"/>
                <a:cs typeface="Arita Dotum Light"/>
                <a:sym typeface="Arita Dotum Ligh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87ba5c36-b7cf-4793-bbc2-bd5b3a9f95ca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1003</Words>
  <Application>Microsoft Macintosh PowerPoint</Application>
  <PresentationFormat>Custom</PresentationFormat>
  <Paragraphs>190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Montserrat Classic Bold</vt:lpstr>
      <vt:lpstr>함초롬돋움</vt:lpstr>
      <vt:lpstr>TDTD평고딕</vt:lpstr>
      <vt:lpstr>Arial</vt:lpstr>
      <vt:lpstr>함초롬바탕</vt:lpstr>
      <vt:lpstr>Noto Sans KR</vt:lpstr>
      <vt:lpstr>Arita Dotum Light</vt:lpstr>
      <vt:lpstr>Montserrat Classic</vt:lpstr>
      <vt:lpstr>Calibri</vt:lpstr>
      <vt:lpstr>Arita Dotum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파랑 깔끔한 기본 면접발표 프레젠테이션</dc:title>
  <cp:lastModifiedBy>Myungjin Kim</cp:lastModifiedBy>
  <cp:revision>3</cp:revision>
  <dcterms:created xsi:type="dcterms:W3CDTF">2006-08-16T00:00:00Z</dcterms:created>
  <dcterms:modified xsi:type="dcterms:W3CDTF">2024-12-22T06:05:33Z</dcterms:modified>
  <dc:identifier>DAGZL0uLYPo</dc:identifier>
</cp:coreProperties>
</file>

<file path=docProps/thumbnail.jpeg>
</file>